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Sora Semi Bold"/>
      <p:regular r:id="rId18"/>
    </p:embeddedFont>
    <p:embeddedFont>
      <p:font typeface="Sora Semi Bold"/>
      <p:regular r:id="rId19"/>
    </p:embeddedFont>
    <p:embeddedFont>
      <p:font typeface="Sora Light"/>
      <p:regular r:id="rId20"/>
    </p:embeddedFont>
    <p:embeddedFont>
      <p:font typeface="Sora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3357563"/>
            <a:ext cx="6812637"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Zero Trust Adoption Guide</a:t>
            </a:r>
            <a:endParaRPr lang="en-US" sz="3900" dirty="0"/>
          </a:p>
        </p:txBody>
      </p:sp>
      <p:sp>
        <p:nvSpPr>
          <p:cNvPr id="4" name="Text 1"/>
          <p:cNvSpPr/>
          <p:nvPr/>
        </p:nvSpPr>
        <p:spPr>
          <a:xfrm>
            <a:off x="758309" y="4265414"/>
            <a:ext cx="7627382"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Practical enterprise playbook to move from perimeter trust to continuous verification</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61737" y="411242"/>
            <a:ext cx="6213277" cy="461963"/>
          </a:xfrm>
          <a:prstGeom prst="rect">
            <a:avLst/>
          </a:prstGeom>
          <a:noFill/>
          <a:ln/>
        </p:spPr>
        <p:txBody>
          <a:bodyPr wrap="none" lIns="0" tIns="0" rIns="0" bIns="0" rtlCol="0" anchor="t"/>
          <a:lstStyle/>
          <a:p>
            <a:pPr algn="l" indent="0" marL="0">
              <a:lnSpc>
                <a:spcPts val="3600"/>
              </a:lnSpc>
              <a:buNone/>
            </a:pPr>
            <a:r>
              <a:rPr lang="en-US" sz="2900" dirty="0">
                <a:solidFill>
                  <a:srgbClr val="1F1E1E"/>
                </a:solidFill>
                <a:latin typeface="Sora Semi Bold" pitchFamily="34" charset="0"/>
                <a:ea typeface="Sora Semi Bold" pitchFamily="34" charset="-122"/>
                <a:cs typeface="Sora Semi Bold" pitchFamily="34" charset="-120"/>
              </a:rPr>
              <a:t>Case Study: Global Manufacturer</a:t>
            </a:r>
            <a:endParaRPr lang="en-US" sz="2900" dirty="0"/>
          </a:p>
        </p:txBody>
      </p:sp>
      <p:sp>
        <p:nvSpPr>
          <p:cNvPr id="3" name="Text 1"/>
          <p:cNvSpPr/>
          <p:nvPr/>
        </p:nvSpPr>
        <p:spPr>
          <a:xfrm>
            <a:off x="561737" y="929283"/>
            <a:ext cx="6699885" cy="277058"/>
          </a:xfrm>
          <a:prstGeom prst="rect">
            <a:avLst/>
          </a:prstGeom>
          <a:noFill/>
          <a:ln/>
        </p:spPr>
        <p:txBody>
          <a:bodyPr wrap="none" lIns="0" tIns="0" rIns="0" bIns="0" rtlCol="0" anchor="t"/>
          <a:lstStyle/>
          <a:p>
            <a:pPr algn="l" indent="0" marL="0">
              <a:lnSpc>
                <a:spcPts val="2150"/>
              </a:lnSpc>
              <a:buNone/>
            </a:pPr>
            <a:r>
              <a:rPr lang="en-US" sz="1700" dirty="0">
                <a:solidFill>
                  <a:srgbClr val="1F1E1E"/>
                </a:solidFill>
                <a:latin typeface="Sora Semi Bold" pitchFamily="34" charset="0"/>
                <a:ea typeface="Sora Semi Bold" pitchFamily="34" charset="-122"/>
                <a:cs typeface="Sora Semi Bold" pitchFamily="34" charset="-120"/>
              </a:rPr>
              <a:t>40,000 Employees | Manufacturing &amp; Industrial Operations</a:t>
            </a:r>
            <a:endParaRPr lang="en-US" sz="1700" dirty="0"/>
          </a:p>
        </p:txBody>
      </p:sp>
      <p:sp>
        <p:nvSpPr>
          <p:cNvPr id="4" name="Text 2"/>
          <p:cNvSpPr/>
          <p:nvPr/>
        </p:nvSpPr>
        <p:spPr>
          <a:xfrm>
            <a:off x="561737" y="1416963"/>
            <a:ext cx="13506926" cy="674370"/>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This global manufacturing company faced the classic challenge: broad VPN access created unlimited lateral movement for attackers, legacy authentication offered no visibility into access patterns, MFA coverage was inconsistent, and the flat east-west network architecture provided zero containment for breaches. With increasing regulatory pressure and cyber insurance requirements, leadership committed to a comprehensive Zero Trust transformation.</a:t>
            </a:r>
            <a:endParaRPr lang="en-US" sz="1100" dirty="0"/>
          </a:p>
        </p:txBody>
      </p:sp>
      <p:sp>
        <p:nvSpPr>
          <p:cNvPr id="5" name="Text 3"/>
          <p:cNvSpPr/>
          <p:nvPr/>
        </p:nvSpPr>
        <p:spPr>
          <a:xfrm>
            <a:off x="561737" y="2389703"/>
            <a:ext cx="1847850" cy="230981"/>
          </a:xfrm>
          <a:prstGeom prst="rect">
            <a:avLst/>
          </a:prstGeom>
          <a:noFill/>
          <a:ln/>
        </p:spPr>
        <p:txBody>
          <a:bodyPr wrap="none" lIns="0" tIns="0" rIns="0" bIns="0" rtlCol="0" anchor="t"/>
          <a:lstStyle/>
          <a:p>
            <a:pPr algn="l" indent="0" marL="0">
              <a:lnSpc>
                <a:spcPts val="1800"/>
              </a:lnSpc>
              <a:buNone/>
            </a:pPr>
            <a:r>
              <a:rPr lang="en-US" sz="1450" dirty="0">
                <a:solidFill>
                  <a:srgbClr val="1F1E1E"/>
                </a:solidFill>
                <a:latin typeface="Sora Semi Bold" pitchFamily="34" charset="0"/>
                <a:ea typeface="Sora Semi Bold" pitchFamily="34" charset="-122"/>
                <a:cs typeface="Sora Semi Bold" pitchFamily="34" charset="-120"/>
              </a:rPr>
              <a:t>Starting Baseline</a:t>
            </a:r>
            <a:endParaRPr lang="en-US" sz="1450" dirty="0"/>
          </a:p>
        </p:txBody>
      </p:sp>
      <p:sp>
        <p:nvSpPr>
          <p:cNvPr id="6" name="Text 4"/>
          <p:cNvSpPr/>
          <p:nvPr/>
        </p:nvSpPr>
        <p:spPr>
          <a:xfrm>
            <a:off x="561737" y="2761059"/>
            <a:ext cx="4227671" cy="449580"/>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10,000+ users with standing VPN access to entire datacenter</a:t>
            </a:r>
            <a:endParaRPr lang="en-US" sz="1100" dirty="0"/>
          </a:p>
        </p:txBody>
      </p:sp>
      <p:sp>
        <p:nvSpPr>
          <p:cNvPr id="7" name="Text 5"/>
          <p:cNvSpPr/>
          <p:nvPr/>
        </p:nvSpPr>
        <p:spPr>
          <a:xfrm>
            <a:off x="561737" y="3259693"/>
            <a:ext cx="422767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Legacy NTLM authentication on 60% of apps</a:t>
            </a:r>
            <a:endParaRPr lang="en-US" sz="1100" dirty="0"/>
          </a:p>
        </p:txBody>
      </p:sp>
      <p:sp>
        <p:nvSpPr>
          <p:cNvPr id="8" name="Text 6"/>
          <p:cNvSpPr/>
          <p:nvPr/>
        </p:nvSpPr>
        <p:spPr>
          <a:xfrm>
            <a:off x="561737" y="3533537"/>
            <a:ext cx="422767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MFA adoption at 62%, primarily SMS-based</a:t>
            </a:r>
            <a:endParaRPr lang="en-US" sz="1100" dirty="0"/>
          </a:p>
        </p:txBody>
      </p:sp>
      <p:sp>
        <p:nvSpPr>
          <p:cNvPr id="9" name="Text 7"/>
          <p:cNvSpPr/>
          <p:nvPr/>
        </p:nvSpPr>
        <p:spPr>
          <a:xfrm>
            <a:off x="561737" y="3807381"/>
            <a:ext cx="422767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Flat network with minimal segmentation</a:t>
            </a:r>
            <a:endParaRPr lang="en-US" sz="1100" dirty="0"/>
          </a:p>
        </p:txBody>
      </p:sp>
      <p:sp>
        <p:nvSpPr>
          <p:cNvPr id="10" name="Text 8"/>
          <p:cNvSpPr/>
          <p:nvPr/>
        </p:nvSpPr>
        <p:spPr>
          <a:xfrm>
            <a:off x="561737" y="4081224"/>
            <a:ext cx="422767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54% device compliance rate</a:t>
            </a:r>
            <a:endParaRPr lang="en-US" sz="1100" dirty="0"/>
          </a:p>
        </p:txBody>
      </p:sp>
      <p:sp>
        <p:nvSpPr>
          <p:cNvPr id="11" name="Text 9"/>
          <p:cNvSpPr/>
          <p:nvPr/>
        </p:nvSpPr>
        <p:spPr>
          <a:xfrm>
            <a:off x="561737" y="4355068"/>
            <a:ext cx="422767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No device health gating on network access</a:t>
            </a:r>
            <a:endParaRPr lang="en-US" sz="1100" dirty="0"/>
          </a:p>
        </p:txBody>
      </p:sp>
      <p:sp>
        <p:nvSpPr>
          <p:cNvPr id="12" name="Text 10"/>
          <p:cNvSpPr/>
          <p:nvPr/>
        </p:nvSpPr>
        <p:spPr>
          <a:xfrm>
            <a:off x="561737" y="4628912"/>
            <a:ext cx="422767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Standing admin privileges for 200+ IT staff</a:t>
            </a:r>
            <a:endParaRPr lang="en-US" sz="1100" dirty="0"/>
          </a:p>
        </p:txBody>
      </p:sp>
      <p:sp>
        <p:nvSpPr>
          <p:cNvPr id="13" name="Text 11"/>
          <p:cNvSpPr/>
          <p:nvPr/>
        </p:nvSpPr>
        <p:spPr>
          <a:xfrm>
            <a:off x="561737" y="4902756"/>
            <a:ext cx="422767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Limited visibility into lateral movement</a:t>
            </a:r>
            <a:endParaRPr lang="en-US" sz="1100" dirty="0"/>
          </a:p>
        </p:txBody>
      </p:sp>
      <p:sp>
        <p:nvSpPr>
          <p:cNvPr id="14" name="Text 12"/>
          <p:cNvSpPr/>
          <p:nvPr/>
        </p:nvSpPr>
        <p:spPr>
          <a:xfrm>
            <a:off x="5139690" y="2389703"/>
            <a:ext cx="1847850" cy="230981"/>
          </a:xfrm>
          <a:prstGeom prst="rect">
            <a:avLst/>
          </a:prstGeom>
          <a:noFill/>
          <a:ln/>
        </p:spPr>
        <p:txBody>
          <a:bodyPr wrap="none" lIns="0" tIns="0" rIns="0" bIns="0" rtlCol="0" anchor="t"/>
          <a:lstStyle/>
          <a:p>
            <a:pPr algn="l" indent="0" marL="0">
              <a:lnSpc>
                <a:spcPts val="1800"/>
              </a:lnSpc>
              <a:buNone/>
            </a:pPr>
            <a:r>
              <a:rPr lang="en-US" sz="1450" dirty="0">
                <a:solidFill>
                  <a:srgbClr val="1F1E1E"/>
                </a:solidFill>
                <a:latin typeface="Sora Semi Bold" pitchFamily="34" charset="0"/>
                <a:ea typeface="Sora Semi Bold" pitchFamily="34" charset="-122"/>
                <a:cs typeface="Sora Semi Bold" pitchFamily="34" charset="-120"/>
              </a:rPr>
              <a:t>Phased Approach</a:t>
            </a:r>
            <a:endParaRPr lang="en-US" sz="1450" dirty="0"/>
          </a:p>
        </p:txBody>
      </p:sp>
      <p:sp>
        <p:nvSpPr>
          <p:cNvPr id="15" name="Text 13"/>
          <p:cNvSpPr/>
          <p:nvPr/>
        </p:nvSpPr>
        <p:spPr>
          <a:xfrm>
            <a:off x="5139690" y="2761059"/>
            <a:ext cx="4227671" cy="1123950"/>
          </a:xfrm>
          <a:prstGeom prst="rect">
            <a:avLst/>
          </a:prstGeom>
          <a:noFill/>
          <a:ln/>
        </p:spPr>
        <p:txBody>
          <a:bodyPr wrap="squar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Days 0-90:</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Achieved 99% MFA adoption with phishing-resistant methods. Deployed SSO to 25 top applications. Launched ZTNA pilot for engineering team accessing CAD systems. Completed device inventory and began UEM enrollment.</a:t>
            </a:r>
            <a:endParaRPr lang="en-US" sz="1100" dirty="0"/>
          </a:p>
        </p:txBody>
      </p:sp>
      <p:sp>
        <p:nvSpPr>
          <p:cNvPr id="16" name="Text 14"/>
          <p:cNvSpPr/>
          <p:nvPr/>
        </p:nvSpPr>
        <p:spPr>
          <a:xfrm>
            <a:off x="5139690" y="4011335"/>
            <a:ext cx="4227671" cy="1123950"/>
          </a:xfrm>
          <a:prstGeom prst="rect">
            <a:avLst/>
          </a:prstGeom>
          <a:noFill/>
          <a:ln/>
        </p:spPr>
        <p:txBody>
          <a:bodyPr wrap="squar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Days 90-180:</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Expanded ZTNA to 60 applications across multiple departments. Deployed microsegmentation around Tier-0 assets (AD, PAM, SIEM). Implemented email and web DLP. Rolled out JIT/JEA for all administrative access, eliminating standing privileges.</a:t>
            </a:r>
            <a:endParaRPr lang="en-US" sz="1100" dirty="0"/>
          </a:p>
        </p:txBody>
      </p:sp>
      <p:sp>
        <p:nvSpPr>
          <p:cNvPr id="17" name="Text 15"/>
          <p:cNvSpPr/>
          <p:nvPr/>
        </p:nvSpPr>
        <p:spPr>
          <a:xfrm>
            <a:off x="5139690" y="5261610"/>
            <a:ext cx="4227671" cy="1123950"/>
          </a:xfrm>
          <a:prstGeom prst="rect">
            <a:avLst/>
          </a:prstGeom>
          <a:noFill/>
          <a:ln/>
        </p:spPr>
        <p:txBody>
          <a:bodyPr wrap="squar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Days 180-365:</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Achieved 90% application coverage behind policy enforcement points. Implemented service-to-service mTLS for microservices. Retired broad VPN for 85% of users. Deployed automated SOAR remediation for common violations.</a:t>
            </a:r>
            <a:endParaRPr lang="en-US" sz="1100" dirty="0"/>
          </a:p>
        </p:txBody>
      </p:sp>
      <p:sp>
        <p:nvSpPr>
          <p:cNvPr id="18" name="Text 16"/>
          <p:cNvSpPr/>
          <p:nvPr/>
        </p:nvSpPr>
        <p:spPr>
          <a:xfrm>
            <a:off x="9717643" y="2389703"/>
            <a:ext cx="1875830" cy="230981"/>
          </a:xfrm>
          <a:prstGeom prst="rect">
            <a:avLst/>
          </a:prstGeom>
          <a:noFill/>
          <a:ln/>
        </p:spPr>
        <p:txBody>
          <a:bodyPr wrap="none" lIns="0" tIns="0" rIns="0" bIns="0" rtlCol="0" anchor="t"/>
          <a:lstStyle/>
          <a:p>
            <a:pPr algn="l" indent="0" marL="0">
              <a:lnSpc>
                <a:spcPts val="1800"/>
              </a:lnSpc>
              <a:buNone/>
            </a:pPr>
            <a:r>
              <a:rPr lang="en-US" sz="1450" dirty="0">
                <a:solidFill>
                  <a:srgbClr val="1F1E1E"/>
                </a:solidFill>
                <a:latin typeface="Sora Semi Bold" pitchFamily="34" charset="0"/>
                <a:ea typeface="Sora Semi Bold" pitchFamily="34" charset="-122"/>
                <a:cs typeface="Sora Semi Bold" pitchFamily="34" charset="-120"/>
              </a:rPr>
              <a:t>Business Outcomes</a:t>
            </a:r>
            <a:endParaRPr lang="en-US" sz="1450" dirty="0"/>
          </a:p>
        </p:txBody>
      </p:sp>
      <p:sp>
        <p:nvSpPr>
          <p:cNvPr id="19" name="Text 17"/>
          <p:cNvSpPr/>
          <p:nvPr/>
        </p:nvSpPr>
        <p:spPr>
          <a:xfrm>
            <a:off x="9717643" y="2761059"/>
            <a:ext cx="4366141" cy="224790"/>
          </a:xfrm>
          <a:prstGeom prst="rect">
            <a:avLst/>
          </a:prstGeom>
          <a:noFill/>
          <a:ln/>
        </p:spPr>
        <p:txBody>
          <a:bodyPr wrap="non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Security Improvements:</a:t>
            </a:r>
            <a:endParaRPr lang="en-US" sz="1100" dirty="0"/>
          </a:p>
        </p:txBody>
      </p:sp>
      <p:sp>
        <p:nvSpPr>
          <p:cNvPr id="20" name="Text 18"/>
          <p:cNvSpPr/>
          <p:nvPr/>
        </p:nvSpPr>
        <p:spPr>
          <a:xfrm>
            <a:off x="9717643" y="3112175"/>
            <a:ext cx="436614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MFA adoption 99% (from 62%)</a:t>
            </a:r>
            <a:endParaRPr lang="en-US" sz="1100" dirty="0"/>
          </a:p>
        </p:txBody>
      </p:sp>
      <p:sp>
        <p:nvSpPr>
          <p:cNvPr id="21" name="Text 19"/>
          <p:cNvSpPr/>
          <p:nvPr/>
        </p:nvSpPr>
        <p:spPr>
          <a:xfrm>
            <a:off x="9717643" y="3386018"/>
            <a:ext cx="436614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85% reduction in internet-exposed applications</a:t>
            </a:r>
            <a:endParaRPr lang="en-US" sz="1100" dirty="0"/>
          </a:p>
        </p:txBody>
      </p:sp>
      <p:sp>
        <p:nvSpPr>
          <p:cNvPr id="22" name="Text 20"/>
          <p:cNvSpPr/>
          <p:nvPr/>
        </p:nvSpPr>
        <p:spPr>
          <a:xfrm>
            <a:off x="9717643" y="3659862"/>
            <a:ext cx="436614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96% of privileged sessions via JIT (zero standing admin)</a:t>
            </a:r>
            <a:endParaRPr lang="en-US" sz="1100" dirty="0"/>
          </a:p>
        </p:txBody>
      </p:sp>
      <p:sp>
        <p:nvSpPr>
          <p:cNvPr id="23" name="Text 21"/>
          <p:cNvSpPr/>
          <p:nvPr/>
        </p:nvSpPr>
        <p:spPr>
          <a:xfrm>
            <a:off x="9717643" y="3933706"/>
            <a:ext cx="436614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90% device compliance (from 54%)</a:t>
            </a:r>
            <a:endParaRPr lang="en-US" sz="1100" dirty="0"/>
          </a:p>
        </p:txBody>
      </p:sp>
      <p:sp>
        <p:nvSpPr>
          <p:cNvPr id="24" name="Text 22"/>
          <p:cNvSpPr/>
          <p:nvPr/>
        </p:nvSpPr>
        <p:spPr>
          <a:xfrm>
            <a:off x="9717643" y="4207550"/>
            <a:ext cx="436614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70% decrease in lateral movement incidents</a:t>
            </a:r>
            <a:endParaRPr lang="en-US" sz="1100" dirty="0"/>
          </a:p>
        </p:txBody>
      </p:sp>
      <p:sp>
        <p:nvSpPr>
          <p:cNvPr id="25" name="Text 23"/>
          <p:cNvSpPr/>
          <p:nvPr/>
        </p:nvSpPr>
        <p:spPr>
          <a:xfrm>
            <a:off x="9717643" y="4558665"/>
            <a:ext cx="4366141" cy="224790"/>
          </a:xfrm>
          <a:prstGeom prst="rect">
            <a:avLst/>
          </a:prstGeom>
          <a:noFill/>
          <a:ln/>
        </p:spPr>
        <p:txBody>
          <a:bodyPr wrap="none" lIns="0" tIns="0" rIns="0" bIns="0" rtlCol="0" anchor="t"/>
          <a:lstStyle/>
          <a:p>
            <a:pPr algn="l" indent="0" marL="0">
              <a:lnSpc>
                <a:spcPts val="1750"/>
              </a:lnSpc>
              <a:buNone/>
            </a:pPr>
            <a:r>
              <a:rPr lang="en-US" sz="1100" b="1" dirty="0">
                <a:solidFill>
                  <a:srgbClr val="3B3535"/>
                </a:solidFill>
                <a:latin typeface="Sora Light" pitchFamily="34" charset="0"/>
                <a:ea typeface="Sora Light" pitchFamily="34" charset="-122"/>
                <a:cs typeface="Sora Light" pitchFamily="34" charset="-120"/>
              </a:rPr>
              <a:t>Operational Metrics:</a:t>
            </a:r>
            <a:endParaRPr lang="en-US" sz="1100" dirty="0"/>
          </a:p>
        </p:txBody>
      </p:sp>
      <p:sp>
        <p:nvSpPr>
          <p:cNvPr id="26" name="Text 24"/>
          <p:cNvSpPr/>
          <p:nvPr/>
        </p:nvSpPr>
        <p:spPr>
          <a:xfrm>
            <a:off x="9717643" y="4909780"/>
            <a:ext cx="436614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Policy evaluation latency P95: 180ms</a:t>
            </a:r>
            <a:endParaRPr lang="en-US" sz="1100" dirty="0"/>
          </a:p>
        </p:txBody>
      </p:sp>
      <p:sp>
        <p:nvSpPr>
          <p:cNvPr id="27" name="Text 25"/>
          <p:cNvSpPr/>
          <p:nvPr/>
        </p:nvSpPr>
        <p:spPr>
          <a:xfrm>
            <a:off x="9717643" y="5183624"/>
            <a:ext cx="436614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User productivity maintained (no degradation)</a:t>
            </a:r>
            <a:endParaRPr lang="en-US" sz="1100" dirty="0"/>
          </a:p>
        </p:txBody>
      </p:sp>
      <p:sp>
        <p:nvSpPr>
          <p:cNvPr id="28" name="Text 26"/>
          <p:cNvSpPr/>
          <p:nvPr/>
        </p:nvSpPr>
        <p:spPr>
          <a:xfrm>
            <a:off x="9717643" y="5457468"/>
            <a:ext cx="436614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Helpdesk ticket reduction: 30% (clearer error messages)</a:t>
            </a:r>
            <a:endParaRPr lang="en-US" sz="1100" dirty="0"/>
          </a:p>
        </p:txBody>
      </p:sp>
      <p:sp>
        <p:nvSpPr>
          <p:cNvPr id="29" name="Text 27"/>
          <p:cNvSpPr/>
          <p:nvPr/>
        </p:nvSpPr>
        <p:spPr>
          <a:xfrm>
            <a:off x="9717643" y="5731312"/>
            <a:ext cx="4366141"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3B3535"/>
                </a:solidFill>
                <a:latin typeface="Sora Light" pitchFamily="34" charset="0"/>
                <a:ea typeface="Sora Light" pitchFamily="34" charset="-122"/>
                <a:cs typeface="Sora Light" pitchFamily="34" charset="-120"/>
              </a:rPr>
              <a:t>Cyber insurance premium reduction: 15%</a:t>
            </a:r>
            <a:endParaRPr lang="en-US" sz="1100" dirty="0"/>
          </a:p>
        </p:txBody>
      </p:sp>
      <p:sp>
        <p:nvSpPr>
          <p:cNvPr id="30" name="Text 28"/>
          <p:cNvSpPr/>
          <p:nvPr/>
        </p:nvSpPr>
        <p:spPr>
          <a:xfrm>
            <a:off x="772358" y="6827877"/>
            <a:ext cx="13296305" cy="449580"/>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"The most surprising outcome wasn't the security improvement—we expected that. It was the operational efficiency gains. Centralizing policy enforcement and eliminating standing privileges reduced our audit burden by 40% and our incident response time by half. Zero Trust became a business enabler, not just a security project."</a:t>
            </a:r>
            <a:endParaRPr lang="en-US" sz="1100" dirty="0"/>
          </a:p>
        </p:txBody>
      </p:sp>
      <p:sp>
        <p:nvSpPr>
          <p:cNvPr id="31" name="Text 29"/>
          <p:cNvSpPr/>
          <p:nvPr/>
        </p:nvSpPr>
        <p:spPr>
          <a:xfrm>
            <a:off x="772358" y="7435453"/>
            <a:ext cx="13296305" cy="224790"/>
          </a:xfrm>
          <a:prstGeom prst="rect">
            <a:avLst/>
          </a:prstGeom>
          <a:noFill/>
          <a:ln/>
        </p:spPr>
        <p:txBody>
          <a:bodyPr wrap="non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CISO, Global Manufacturing Company</a:t>
            </a:r>
            <a:endParaRPr lang="en-US" sz="1100" dirty="0"/>
          </a:p>
        </p:txBody>
      </p:sp>
      <p:sp>
        <p:nvSpPr>
          <p:cNvPr id="32" name="Shape 30"/>
          <p:cNvSpPr/>
          <p:nvPr/>
        </p:nvSpPr>
        <p:spPr>
          <a:xfrm>
            <a:off x="561737" y="6669881"/>
            <a:ext cx="15240" cy="1148358"/>
          </a:xfrm>
          <a:prstGeom prst="rect">
            <a:avLst/>
          </a:prstGeom>
          <a:solidFill>
            <a:srgbClr val="DA1B2E"/>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79095" y="78867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Next Steps</a:t>
            </a:r>
            <a:endParaRPr lang="en-US" sz="1950" dirty="0"/>
          </a:p>
        </p:txBody>
      </p:sp>
      <p:sp>
        <p:nvSpPr>
          <p:cNvPr id="3" name="Text 1"/>
          <p:cNvSpPr/>
          <p:nvPr/>
        </p:nvSpPr>
        <p:spPr>
          <a:xfrm>
            <a:off x="379095" y="1289923"/>
            <a:ext cx="1387221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Beginning your Zero Trust journey requires executive commitment, cross-functional collaboration, and a clear roadmap. These immediate actions will establish momentum while longer-term workstreams build the comprehensive architecture. Success depends on balancing technical implementation with organizational change management.</a:t>
            </a:r>
            <a:endParaRPr lang="en-US" sz="700" dirty="0"/>
          </a:p>
        </p:txBody>
      </p:sp>
      <p:sp>
        <p:nvSpPr>
          <p:cNvPr id="4" name="Shape 2"/>
          <p:cNvSpPr/>
          <p:nvPr/>
        </p:nvSpPr>
        <p:spPr>
          <a:xfrm>
            <a:off x="379095" y="1699617"/>
            <a:ext cx="4560808" cy="2250281"/>
          </a:xfrm>
          <a:prstGeom prst="roundRect">
            <a:avLst>
              <a:gd name="adj" fmla="val 1769"/>
            </a:avLst>
          </a:prstGeom>
          <a:solidFill>
            <a:srgbClr val="F9D2D6"/>
          </a:solidFill>
          <a:ln w="7620">
            <a:solidFill>
              <a:srgbClr val="DFB8BC"/>
            </a:solidFill>
            <a:prstDash val="solid"/>
          </a:ln>
        </p:spPr>
      </p:sp>
      <p:sp>
        <p:nvSpPr>
          <p:cNvPr id="5" name="Text 3"/>
          <p:cNvSpPr/>
          <p:nvPr/>
        </p:nvSpPr>
        <p:spPr>
          <a:xfrm>
            <a:off x="481489" y="1802011"/>
            <a:ext cx="1783913"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Immediate Actions (Week 1)</a:t>
            </a:r>
            <a:endParaRPr lang="en-US" sz="950" dirty="0"/>
          </a:p>
        </p:txBody>
      </p:sp>
      <p:sp>
        <p:nvSpPr>
          <p:cNvPr id="6" name="Text 4"/>
          <p:cNvSpPr/>
          <p:nvPr/>
        </p:nvSpPr>
        <p:spPr>
          <a:xfrm>
            <a:off x="481489" y="2014776"/>
            <a:ext cx="435602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Name executive sponsor with budget authority and cross-org influence</a:t>
            </a:r>
            <a:endParaRPr lang="en-US" sz="700" dirty="0"/>
          </a:p>
        </p:txBody>
      </p:sp>
      <p:sp>
        <p:nvSpPr>
          <p:cNvPr id="7" name="Text 5"/>
          <p:cNvSpPr/>
          <p:nvPr/>
        </p:nvSpPr>
        <p:spPr>
          <a:xfrm>
            <a:off x="481489" y="2199442"/>
            <a:ext cx="4356021" cy="303133"/>
          </a:xfrm>
          <a:prstGeom prst="rect">
            <a:avLst/>
          </a:prstGeom>
          <a:noFill/>
          <a:ln/>
        </p:spPr>
        <p:txBody>
          <a:bodyPr wrap="squar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Form steering committee with security, IT, engineering, and business unit representatives</a:t>
            </a:r>
            <a:endParaRPr lang="en-US" sz="700" dirty="0"/>
          </a:p>
        </p:txBody>
      </p:sp>
      <p:sp>
        <p:nvSpPr>
          <p:cNvPr id="8" name="Text 6"/>
          <p:cNvSpPr/>
          <p:nvPr/>
        </p:nvSpPr>
        <p:spPr>
          <a:xfrm>
            <a:off x="481489" y="2535674"/>
            <a:ext cx="435602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Define initial KPIs, SLOs, and success metrics aligned with business objectives</a:t>
            </a:r>
            <a:endParaRPr lang="en-US" sz="700" dirty="0"/>
          </a:p>
        </p:txBody>
      </p:sp>
      <p:sp>
        <p:nvSpPr>
          <p:cNvPr id="9" name="Text 7"/>
          <p:cNvSpPr/>
          <p:nvPr/>
        </p:nvSpPr>
        <p:spPr>
          <a:xfrm>
            <a:off x="481489" y="2720340"/>
            <a:ext cx="4356021" cy="303133"/>
          </a:xfrm>
          <a:prstGeom prst="rect">
            <a:avLst/>
          </a:prstGeom>
          <a:noFill/>
          <a:ln/>
        </p:spPr>
        <p:txBody>
          <a:bodyPr wrap="squar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Harden Identity Provider: enable MFA for 100%, block legacy protocols, deploy SSO to top 20 apps</a:t>
            </a:r>
            <a:endParaRPr lang="en-US" sz="700" dirty="0"/>
          </a:p>
        </p:txBody>
      </p:sp>
      <p:sp>
        <p:nvSpPr>
          <p:cNvPr id="10" name="Text 8"/>
          <p:cNvSpPr/>
          <p:nvPr/>
        </p:nvSpPr>
        <p:spPr>
          <a:xfrm>
            <a:off x="481489" y="3056573"/>
            <a:ext cx="435602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Stand up policy-as-code repository with CI/CD pipeline and automated testing</a:t>
            </a:r>
            <a:endParaRPr lang="en-US" sz="700" dirty="0"/>
          </a:p>
        </p:txBody>
      </p:sp>
      <p:sp>
        <p:nvSpPr>
          <p:cNvPr id="11" name="Text 9"/>
          <p:cNvSpPr/>
          <p:nvPr/>
        </p:nvSpPr>
        <p:spPr>
          <a:xfrm>
            <a:off x="481489" y="3241238"/>
            <a:ext cx="435602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Enable comprehensive logging to SIEM for all authentication and authorization events</a:t>
            </a:r>
            <a:endParaRPr lang="en-US" sz="700" dirty="0"/>
          </a:p>
        </p:txBody>
      </p:sp>
      <p:sp>
        <p:nvSpPr>
          <p:cNvPr id="12" name="Text 10"/>
          <p:cNvSpPr/>
          <p:nvPr/>
        </p:nvSpPr>
        <p:spPr>
          <a:xfrm>
            <a:off x="481489" y="3425904"/>
            <a:ext cx="435602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Document break-glass procedures with offline access and notification workflows</a:t>
            </a:r>
            <a:endParaRPr lang="en-US" sz="700" dirty="0"/>
          </a:p>
        </p:txBody>
      </p:sp>
      <p:sp>
        <p:nvSpPr>
          <p:cNvPr id="13" name="Shape 11"/>
          <p:cNvSpPr/>
          <p:nvPr/>
        </p:nvSpPr>
        <p:spPr>
          <a:xfrm>
            <a:off x="5034677" y="1699617"/>
            <a:ext cx="4560927" cy="2250281"/>
          </a:xfrm>
          <a:prstGeom prst="roundRect">
            <a:avLst>
              <a:gd name="adj" fmla="val 1769"/>
            </a:avLst>
          </a:prstGeom>
          <a:solidFill>
            <a:srgbClr val="F9D2D6"/>
          </a:solidFill>
          <a:ln w="7620">
            <a:solidFill>
              <a:srgbClr val="DFB8BC"/>
            </a:solidFill>
            <a:prstDash val="solid"/>
          </a:ln>
        </p:spPr>
      </p:sp>
      <p:sp>
        <p:nvSpPr>
          <p:cNvPr id="14" name="Text 12"/>
          <p:cNvSpPr/>
          <p:nvPr/>
        </p:nvSpPr>
        <p:spPr>
          <a:xfrm>
            <a:off x="5137071" y="1802011"/>
            <a:ext cx="1705689"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Workstreams &amp; Ownership</a:t>
            </a:r>
            <a:endParaRPr lang="en-US" sz="950" dirty="0"/>
          </a:p>
        </p:txBody>
      </p:sp>
      <p:sp>
        <p:nvSpPr>
          <p:cNvPr id="15" name="Text 13"/>
          <p:cNvSpPr/>
          <p:nvPr/>
        </p:nvSpPr>
        <p:spPr>
          <a:xfrm>
            <a:off x="5137071" y="2014776"/>
            <a:ext cx="4356140"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Identity</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(CISO + IAM Lead): SSO, MFA, risk-based access, PAM implementation</a:t>
            </a:r>
            <a:endParaRPr lang="en-US" sz="700" dirty="0"/>
          </a:p>
        </p:txBody>
      </p:sp>
      <p:sp>
        <p:nvSpPr>
          <p:cNvPr id="16" name="Text 14"/>
          <p:cNvSpPr/>
          <p:nvPr/>
        </p:nvSpPr>
        <p:spPr>
          <a:xfrm>
            <a:off x="5137071" y="2223135"/>
            <a:ext cx="4356140"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Device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(EUEM/EDR Lead): Endpoint management, posture validation, compliance automation</a:t>
            </a:r>
            <a:endParaRPr lang="en-US" sz="700" dirty="0"/>
          </a:p>
        </p:txBody>
      </p:sp>
      <p:sp>
        <p:nvSpPr>
          <p:cNvPr id="17" name="Text 15"/>
          <p:cNvSpPr/>
          <p:nvPr/>
        </p:nvSpPr>
        <p:spPr>
          <a:xfrm>
            <a:off x="5137071" y="2583061"/>
            <a:ext cx="4356140"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Network/ZTNA</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(Network Security Lead): ZTNA deployment, VPN migration, microsegmentation</a:t>
            </a:r>
            <a:endParaRPr lang="en-US" sz="700" dirty="0"/>
          </a:p>
        </p:txBody>
      </p:sp>
      <p:sp>
        <p:nvSpPr>
          <p:cNvPr id="18" name="Text 16"/>
          <p:cNvSpPr/>
          <p:nvPr/>
        </p:nvSpPr>
        <p:spPr>
          <a:xfrm>
            <a:off x="5137071" y="2942987"/>
            <a:ext cx="4356140" cy="303133"/>
          </a:xfrm>
          <a:prstGeom prst="rect">
            <a:avLst/>
          </a:prstGeom>
          <a:noFill/>
          <a:ln/>
        </p:spPr>
        <p:txBody>
          <a:bodyPr wrap="squar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Applications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(AppSec + Platform): Service identity, mTLS, API gateway, legacy app modernization</a:t>
            </a:r>
            <a:endParaRPr lang="en-US" sz="700" dirty="0"/>
          </a:p>
        </p:txBody>
      </p:sp>
      <p:sp>
        <p:nvSpPr>
          <p:cNvPr id="19" name="Text 17"/>
          <p:cNvSpPr/>
          <p:nvPr/>
        </p:nvSpPr>
        <p:spPr>
          <a:xfrm>
            <a:off x="5137071" y="3302913"/>
            <a:ext cx="4356140"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Data</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(Data Governance + Security): Classification, DLP, encryption, access governance</a:t>
            </a:r>
            <a:endParaRPr lang="en-US" sz="700" dirty="0"/>
          </a:p>
        </p:txBody>
      </p:sp>
      <p:sp>
        <p:nvSpPr>
          <p:cNvPr id="20" name="Text 18"/>
          <p:cNvSpPr/>
          <p:nvPr/>
        </p:nvSpPr>
        <p:spPr>
          <a:xfrm>
            <a:off x="5137071" y="3511272"/>
            <a:ext cx="4356140"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Telemetry/Automation</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(SecOps/SOAR): Instrumentation, dashboards, automated response</a:t>
            </a:r>
            <a:endParaRPr lang="en-US" sz="700" dirty="0"/>
          </a:p>
        </p:txBody>
      </p:sp>
      <p:sp>
        <p:nvSpPr>
          <p:cNvPr id="21" name="Shape 19"/>
          <p:cNvSpPr/>
          <p:nvPr/>
        </p:nvSpPr>
        <p:spPr>
          <a:xfrm>
            <a:off x="9690378" y="1699617"/>
            <a:ext cx="4560927" cy="2250281"/>
          </a:xfrm>
          <a:prstGeom prst="roundRect">
            <a:avLst>
              <a:gd name="adj" fmla="val 1769"/>
            </a:avLst>
          </a:prstGeom>
          <a:solidFill>
            <a:srgbClr val="F9D2D6"/>
          </a:solidFill>
          <a:ln w="7620">
            <a:solidFill>
              <a:srgbClr val="DFB8BC"/>
            </a:solidFill>
            <a:prstDash val="solid"/>
          </a:ln>
        </p:spPr>
      </p:sp>
      <p:sp>
        <p:nvSpPr>
          <p:cNvPr id="22" name="Text 20"/>
          <p:cNvSpPr/>
          <p:nvPr/>
        </p:nvSpPr>
        <p:spPr>
          <a:xfrm>
            <a:off x="9792772" y="1802011"/>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Critical Artifacts</a:t>
            </a:r>
            <a:endParaRPr lang="en-US" sz="950" dirty="0"/>
          </a:p>
        </p:txBody>
      </p:sp>
      <p:sp>
        <p:nvSpPr>
          <p:cNvPr id="23" name="Text 21"/>
          <p:cNvSpPr/>
          <p:nvPr/>
        </p:nvSpPr>
        <p:spPr>
          <a:xfrm>
            <a:off x="9792772" y="2014776"/>
            <a:ext cx="4356140"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Target architecture &amp; ADRs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 Document design decisions with rationale for future reference</a:t>
            </a:r>
            <a:endParaRPr lang="en-US" sz="700" dirty="0"/>
          </a:p>
        </p:txBody>
      </p:sp>
      <p:sp>
        <p:nvSpPr>
          <p:cNvPr id="24" name="Text 22"/>
          <p:cNvSpPr/>
          <p:nvPr/>
        </p:nvSpPr>
        <p:spPr>
          <a:xfrm>
            <a:off x="9792772" y="2351008"/>
            <a:ext cx="4356140"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Maturity heatmap</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 Current state assessment with 6-month and 12-month targets by pillar</a:t>
            </a:r>
            <a:endParaRPr lang="en-US" sz="700" dirty="0"/>
          </a:p>
        </p:txBody>
      </p:sp>
      <p:sp>
        <p:nvSpPr>
          <p:cNvPr id="25" name="Text 23"/>
          <p:cNvSpPr/>
          <p:nvPr/>
        </p:nvSpPr>
        <p:spPr>
          <a:xfrm>
            <a:off x="9792772" y="2687241"/>
            <a:ext cx="4356140"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90/180/365 roadmap</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 Phased implementation plan with milestones, dependencies, and RACI</a:t>
            </a:r>
            <a:endParaRPr lang="en-US" sz="700" dirty="0"/>
          </a:p>
        </p:txBody>
      </p:sp>
      <p:sp>
        <p:nvSpPr>
          <p:cNvPr id="26" name="Text 24"/>
          <p:cNvSpPr/>
          <p:nvPr/>
        </p:nvSpPr>
        <p:spPr>
          <a:xfrm>
            <a:off x="9792772" y="3023473"/>
            <a:ext cx="4356140"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Exception policy</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 Process for requesting, approving, and reviewing policy exceptions with SLAs</a:t>
            </a:r>
            <a:endParaRPr lang="en-US" sz="700" dirty="0"/>
          </a:p>
        </p:txBody>
      </p:sp>
      <p:sp>
        <p:nvSpPr>
          <p:cNvPr id="27" name="Text 25"/>
          <p:cNvSpPr/>
          <p:nvPr/>
        </p:nvSpPr>
        <p:spPr>
          <a:xfrm>
            <a:off x="9792772" y="3359706"/>
            <a:ext cx="4356140" cy="303133"/>
          </a:xfrm>
          <a:prstGeom prst="rect">
            <a:avLst/>
          </a:prstGeom>
          <a:noFill/>
          <a:ln/>
        </p:spPr>
        <p:txBody>
          <a:bodyPr wrap="squar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Communication plan</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 Stakeholder messaging, training schedule, helpdesk preparation</a:t>
            </a:r>
            <a:endParaRPr lang="en-US" sz="700" dirty="0"/>
          </a:p>
        </p:txBody>
      </p:sp>
      <p:sp>
        <p:nvSpPr>
          <p:cNvPr id="28" name="Text 26"/>
          <p:cNvSpPr/>
          <p:nvPr/>
        </p:nvSpPr>
        <p:spPr>
          <a:xfrm>
            <a:off x="9792772" y="3695938"/>
            <a:ext cx="4356140" cy="151567"/>
          </a:xfrm>
          <a:prstGeom prst="rect">
            <a:avLst/>
          </a:prstGeom>
          <a:noFill/>
          <a:ln/>
        </p:spPr>
        <p:txBody>
          <a:bodyPr wrap="none" lIns="0" tIns="0" rIns="0" bIns="0" rtlCol="0" anchor="t"/>
          <a:lstStyle/>
          <a:p>
            <a:pPr algn="l" marL="342900" indent="-342900">
              <a:lnSpc>
                <a:spcPts val="1150"/>
              </a:lnSpc>
              <a:buSzPct val="100000"/>
              <a:buChar char="•"/>
            </a:pPr>
            <a:r>
              <a:rPr lang="en-US" sz="700" b="1" dirty="0">
                <a:solidFill>
                  <a:srgbClr val="3B3535"/>
                </a:solidFill>
                <a:latin typeface="Sora Light" pitchFamily="34" charset="0"/>
                <a:ea typeface="Sora Light" pitchFamily="34" charset="-122"/>
                <a:cs typeface="Sora Light" pitchFamily="34" charset="-120"/>
              </a:rPr>
              <a:t>Success metrics dashboard</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 Weekly reporting on KPIs with trends and forecasts</a:t>
            </a:r>
            <a:endParaRPr lang="en-US" sz="700" dirty="0"/>
          </a:p>
        </p:txBody>
      </p:sp>
      <p:sp>
        <p:nvSpPr>
          <p:cNvPr id="29" name="Text 27"/>
          <p:cNvSpPr/>
          <p:nvPr/>
        </p:nvSpPr>
        <p:spPr>
          <a:xfrm>
            <a:off x="379095" y="4151233"/>
            <a:ext cx="2067163" cy="187047"/>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Sample Milestone Timeline</a:t>
            </a:r>
            <a:endParaRPr lang="en-US" sz="1150" dirty="0"/>
          </a:p>
        </p:txBody>
      </p:sp>
      <p:sp>
        <p:nvSpPr>
          <p:cNvPr id="30" name="Shape 28"/>
          <p:cNvSpPr/>
          <p:nvPr/>
        </p:nvSpPr>
        <p:spPr>
          <a:xfrm>
            <a:off x="379095" y="4444841"/>
            <a:ext cx="8230791" cy="1977985"/>
          </a:xfrm>
          <a:prstGeom prst="roundRect">
            <a:avLst>
              <a:gd name="adj" fmla="val 2013"/>
            </a:avLst>
          </a:prstGeom>
          <a:noFill/>
          <a:ln w="7620">
            <a:solidFill>
              <a:srgbClr val="000000">
                <a:alpha val="8000"/>
              </a:srgbClr>
            </a:solidFill>
            <a:prstDash val="solid"/>
          </a:ln>
        </p:spPr>
      </p:sp>
      <p:sp>
        <p:nvSpPr>
          <p:cNvPr id="31" name="Shape 29"/>
          <p:cNvSpPr/>
          <p:nvPr/>
        </p:nvSpPr>
        <p:spPr>
          <a:xfrm>
            <a:off x="386715" y="4452461"/>
            <a:ext cx="8215551" cy="280392"/>
          </a:xfrm>
          <a:prstGeom prst="rect">
            <a:avLst/>
          </a:prstGeom>
          <a:solidFill>
            <a:srgbClr val="FFFFFF">
              <a:alpha val="4000"/>
            </a:srgbClr>
          </a:solidFill>
          <a:ln/>
        </p:spPr>
      </p:sp>
      <p:sp>
        <p:nvSpPr>
          <p:cNvPr id="32" name="Text 30"/>
          <p:cNvSpPr/>
          <p:nvPr/>
        </p:nvSpPr>
        <p:spPr>
          <a:xfrm>
            <a:off x="481727" y="4516874"/>
            <a:ext cx="2682002"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Workstream</a:t>
            </a:r>
            <a:endParaRPr lang="en-US" sz="700" dirty="0"/>
          </a:p>
        </p:txBody>
      </p:sp>
      <p:sp>
        <p:nvSpPr>
          <p:cNvPr id="33" name="Text 31"/>
          <p:cNvSpPr/>
          <p:nvPr/>
        </p:nvSpPr>
        <p:spPr>
          <a:xfrm>
            <a:off x="3360896" y="4516874"/>
            <a:ext cx="1856661"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Owner</a:t>
            </a:r>
            <a:endParaRPr lang="en-US" sz="700" dirty="0"/>
          </a:p>
        </p:txBody>
      </p:sp>
      <p:sp>
        <p:nvSpPr>
          <p:cNvPr id="34" name="Text 32"/>
          <p:cNvSpPr/>
          <p:nvPr/>
        </p:nvSpPr>
        <p:spPr>
          <a:xfrm>
            <a:off x="5414724" y="4516874"/>
            <a:ext cx="1445895"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Next Milestone</a:t>
            </a:r>
            <a:endParaRPr lang="en-US" sz="700" dirty="0"/>
          </a:p>
        </p:txBody>
      </p:sp>
      <p:sp>
        <p:nvSpPr>
          <p:cNvPr id="35" name="Text 33"/>
          <p:cNvSpPr/>
          <p:nvPr/>
        </p:nvSpPr>
        <p:spPr>
          <a:xfrm>
            <a:off x="7057787" y="4516874"/>
            <a:ext cx="1449705"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Target Date</a:t>
            </a:r>
            <a:endParaRPr lang="en-US" sz="700" dirty="0"/>
          </a:p>
        </p:txBody>
      </p:sp>
      <p:sp>
        <p:nvSpPr>
          <p:cNvPr id="36" name="Shape 34"/>
          <p:cNvSpPr/>
          <p:nvPr/>
        </p:nvSpPr>
        <p:spPr>
          <a:xfrm>
            <a:off x="386715" y="4732853"/>
            <a:ext cx="8215551" cy="280392"/>
          </a:xfrm>
          <a:prstGeom prst="rect">
            <a:avLst/>
          </a:prstGeom>
          <a:solidFill>
            <a:srgbClr val="000000">
              <a:alpha val="4000"/>
            </a:srgbClr>
          </a:solidFill>
          <a:ln/>
        </p:spPr>
      </p:sp>
      <p:sp>
        <p:nvSpPr>
          <p:cNvPr id="37" name="Text 35"/>
          <p:cNvSpPr/>
          <p:nvPr/>
        </p:nvSpPr>
        <p:spPr>
          <a:xfrm>
            <a:off x="481727" y="4797266"/>
            <a:ext cx="2682002"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Identity</a:t>
            </a:r>
            <a:endParaRPr lang="en-US" sz="700" dirty="0"/>
          </a:p>
        </p:txBody>
      </p:sp>
      <p:sp>
        <p:nvSpPr>
          <p:cNvPr id="38" name="Text 36"/>
          <p:cNvSpPr/>
          <p:nvPr/>
        </p:nvSpPr>
        <p:spPr>
          <a:xfrm>
            <a:off x="3360896" y="4797266"/>
            <a:ext cx="185666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IAM Lead</a:t>
            </a:r>
            <a:endParaRPr lang="en-US" sz="700" dirty="0"/>
          </a:p>
        </p:txBody>
      </p:sp>
      <p:sp>
        <p:nvSpPr>
          <p:cNvPr id="39" name="Text 37"/>
          <p:cNvSpPr/>
          <p:nvPr/>
        </p:nvSpPr>
        <p:spPr>
          <a:xfrm>
            <a:off x="5414724" y="4797266"/>
            <a:ext cx="144589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MFA complete for all users</a:t>
            </a:r>
            <a:endParaRPr lang="en-US" sz="700" dirty="0"/>
          </a:p>
        </p:txBody>
      </p:sp>
      <p:sp>
        <p:nvSpPr>
          <p:cNvPr id="40" name="Text 38"/>
          <p:cNvSpPr/>
          <p:nvPr/>
        </p:nvSpPr>
        <p:spPr>
          <a:xfrm>
            <a:off x="7057787" y="4797266"/>
            <a:ext cx="144970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Day 60</a:t>
            </a:r>
            <a:endParaRPr lang="en-US" sz="700" dirty="0"/>
          </a:p>
        </p:txBody>
      </p:sp>
      <p:sp>
        <p:nvSpPr>
          <p:cNvPr id="41" name="Shape 39"/>
          <p:cNvSpPr/>
          <p:nvPr/>
        </p:nvSpPr>
        <p:spPr>
          <a:xfrm>
            <a:off x="386715" y="5013246"/>
            <a:ext cx="8215551" cy="280392"/>
          </a:xfrm>
          <a:prstGeom prst="rect">
            <a:avLst/>
          </a:prstGeom>
          <a:solidFill>
            <a:srgbClr val="FFFFFF">
              <a:alpha val="4000"/>
            </a:srgbClr>
          </a:solidFill>
          <a:ln/>
        </p:spPr>
      </p:sp>
      <p:sp>
        <p:nvSpPr>
          <p:cNvPr id="42" name="Text 40"/>
          <p:cNvSpPr/>
          <p:nvPr/>
        </p:nvSpPr>
        <p:spPr>
          <a:xfrm>
            <a:off x="481727" y="5077658"/>
            <a:ext cx="2682002"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ZTNA</a:t>
            </a:r>
            <a:endParaRPr lang="en-US" sz="700" dirty="0"/>
          </a:p>
        </p:txBody>
      </p:sp>
      <p:sp>
        <p:nvSpPr>
          <p:cNvPr id="43" name="Text 41"/>
          <p:cNvSpPr/>
          <p:nvPr/>
        </p:nvSpPr>
        <p:spPr>
          <a:xfrm>
            <a:off x="3360896" y="5077658"/>
            <a:ext cx="185666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NetSec Lead</a:t>
            </a:r>
            <a:endParaRPr lang="en-US" sz="700" dirty="0"/>
          </a:p>
        </p:txBody>
      </p:sp>
      <p:sp>
        <p:nvSpPr>
          <p:cNvPr id="44" name="Text 42"/>
          <p:cNvSpPr/>
          <p:nvPr/>
        </p:nvSpPr>
        <p:spPr>
          <a:xfrm>
            <a:off x="5414724" y="5077658"/>
            <a:ext cx="144589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20 apps onboarded to ZTNA</a:t>
            </a:r>
            <a:endParaRPr lang="en-US" sz="700" dirty="0"/>
          </a:p>
        </p:txBody>
      </p:sp>
      <p:sp>
        <p:nvSpPr>
          <p:cNvPr id="45" name="Text 43"/>
          <p:cNvSpPr/>
          <p:nvPr/>
        </p:nvSpPr>
        <p:spPr>
          <a:xfrm>
            <a:off x="7057787" y="5077658"/>
            <a:ext cx="144970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Day 120</a:t>
            </a:r>
            <a:endParaRPr lang="en-US" sz="700" dirty="0"/>
          </a:p>
        </p:txBody>
      </p:sp>
      <p:sp>
        <p:nvSpPr>
          <p:cNvPr id="46" name="Shape 44"/>
          <p:cNvSpPr/>
          <p:nvPr/>
        </p:nvSpPr>
        <p:spPr>
          <a:xfrm>
            <a:off x="386715" y="5293638"/>
            <a:ext cx="8215551" cy="280392"/>
          </a:xfrm>
          <a:prstGeom prst="rect">
            <a:avLst/>
          </a:prstGeom>
          <a:solidFill>
            <a:srgbClr val="000000">
              <a:alpha val="4000"/>
            </a:srgbClr>
          </a:solidFill>
          <a:ln/>
        </p:spPr>
      </p:sp>
      <p:sp>
        <p:nvSpPr>
          <p:cNvPr id="47" name="Text 45"/>
          <p:cNvSpPr/>
          <p:nvPr/>
        </p:nvSpPr>
        <p:spPr>
          <a:xfrm>
            <a:off x="481727" y="5358051"/>
            <a:ext cx="2682002"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Device</a:t>
            </a:r>
            <a:endParaRPr lang="en-US" sz="700" dirty="0"/>
          </a:p>
        </p:txBody>
      </p:sp>
      <p:sp>
        <p:nvSpPr>
          <p:cNvPr id="48" name="Text 46"/>
          <p:cNvSpPr/>
          <p:nvPr/>
        </p:nvSpPr>
        <p:spPr>
          <a:xfrm>
            <a:off x="3360896" y="5358051"/>
            <a:ext cx="185666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EUEM Lead</a:t>
            </a:r>
            <a:endParaRPr lang="en-US" sz="700" dirty="0"/>
          </a:p>
        </p:txBody>
      </p:sp>
      <p:sp>
        <p:nvSpPr>
          <p:cNvPr id="49" name="Text 47"/>
          <p:cNvSpPr/>
          <p:nvPr/>
        </p:nvSpPr>
        <p:spPr>
          <a:xfrm>
            <a:off x="5414724" y="5358051"/>
            <a:ext cx="144589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90% enrollment in UEM</a:t>
            </a:r>
            <a:endParaRPr lang="en-US" sz="700" dirty="0"/>
          </a:p>
        </p:txBody>
      </p:sp>
      <p:sp>
        <p:nvSpPr>
          <p:cNvPr id="50" name="Text 48"/>
          <p:cNvSpPr/>
          <p:nvPr/>
        </p:nvSpPr>
        <p:spPr>
          <a:xfrm>
            <a:off x="7057787" y="5358051"/>
            <a:ext cx="144970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Day 90</a:t>
            </a:r>
            <a:endParaRPr lang="en-US" sz="700" dirty="0"/>
          </a:p>
        </p:txBody>
      </p:sp>
      <p:sp>
        <p:nvSpPr>
          <p:cNvPr id="51" name="Shape 49"/>
          <p:cNvSpPr/>
          <p:nvPr/>
        </p:nvSpPr>
        <p:spPr>
          <a:xfrm>
            <a:off x="386715" y="5574030"/>
            <a:ext cx="8215551" cy="280392"/>
          </a:xfrm>
          <a:prstGeom prst="rect">
            <a:avLst/>
          </a:prstGeom>
          <a:solidFill>
            <a:srgbClr val="FFFFFF">
              <a:alpha val="4000"/>
            </a:srgbClr>
          </a:solidFill>
          <a:ln/>
        </p:spPr>
      </p:sp>
      <p:sp>
        <p:nvSpPr>
          <p:cNvPr id="52" name="Text 50"/>
          <p:cNvSpPr/>
          <p:nvPr/>
        </p:nvSpPr>
        <p:spPr>
          <a:xfrm>
            <a:off x="481727" y="5638443"/>
            <a:ext cx="2682002"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Microsegmentation</a:t>
            </a:r>
            <a:endParaRPr lang="en-US" sz="700" dirty="0"/>
          </a:p>
        </p:txBody>
      </p:sp>
      <p:sp>
        <p:nvSpPr>
          <p:cNvPr id="53" name="Text 51"/>
          <p:cNvSpPr/>
          <p:nvPr/>
        </p:nvSpPr>
        <p:spPr>
          <a:xfrm>
            <a:off x="3360896" y="5638443"/>
            <a:ext cx="185666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NetSec Lead</a:t>
            </a:r>
            <a:endParaRPr lang="en-US" sz="700" dirty="0"/>
          </a:p>
        </p:txBody>
      </p:sp>
      <p:sp>
        <p:nvSpPr>
          <p:cNvPr id="54" name="Text 52"/>
          <p:cNvSpPr/>
          <p:nvPr/>
        </p:nvSpPr>
        <p:spPr>
          <a:xfrm>
            <a:off x="5414724" y="5638443"/>
            <a:ext cx="144589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Tier-0 assets isolated</a:t>
            </a:r>
            <a:endParaRPr lang="en-US" sz="700" dirty="0"/>
          </a:p>
        </p:txBody>
      </p:sp>
      <p:sp>
        <p:nvSpPr>
          <p:cNvPr id="55" name="Text 53"/>
          <p:cNvSpPr/>
          <p:nvPr/>
        </p:nvSpPr>
        <p:spPr>
          <a:xfrm>
            <a:off x="7057787" y="5638443"/>
            <a:ext cx="144970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Day 180</a:t>
            </a:r>
            <a:endParaRPr lang="en-US" sz="700" dirty="0"/>
          </a:p>
        </p:txBody>
      </p:sp>
      <p:sp>
        <p:nvSpPr>
          <p:cNvPr id="56" name="Shape 54"/>
          <p:cNvSpPr/>
          <p:nvPr/>
        </p:nvSpPr>
        <p:spPr>
          <a:xfrm>
            <a:off x="386715" y="5854422"/>
            <a:ext cx="8215551" cy="280392"/>
          </a:xfrm>
          <a:prstGeom prst="rect">
            <a:avLst/>
          </a:prstGeom>
          <a:solidFill>
            <a:srgbClr val="000000">
              <a:alpha val="4000"/>
            </a:srgbClr>
          </a:solidFill>
          <a:ln/>
        </p:spPr>
      </p:sp>
      <p:sp>
        <p:nvSpPr>
          <p:cNvPr id="57" name="Text 55"/>
          <p:cNvSpPr/>
          <p:nvPr/>
        </p:nvSpPr>
        <p:spPr>
          <a:xfrm>
            <a:off x="481727" y="5918835"/>
            <a:ext cx="2682002"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Data</a:t>
            </a:r>
            <a:endParaRPr lang="en-US" sz="700" dirty="0"/>
          </a:p>
        </p:txBody>
      </p:sp>
      <p:sp>
        <p:nvSpPr>
          <p:cNvPr id="58" name="Text 56"/>
          <p:cNvSpPr/>
          <p:nvPr/>
        </p:nvSpPr>
        <p:spPr>
          <a:xfrm>
            <a:off x="3360896" y="5918835"/>
            <a:ext cx="185666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DataGov Lead</a:t>
            </a:r>
            <a:endParaRPr lang="en-US" sz="700" dirty="0"/>
          </a:p>
        </p:txBody>
      </p:sp>
      <p:sp>
        <p:nvSpPr>
          <p:cNvPr id="59" name="Text 57"/>
          <p:cNvSpPr/>
          <p:nvPr/>
        </p:nvSpPr>
        <p:spPr>
          <a:xfrm>
            <a:off x="5414724" y="5918835"/>
            <a:ext cx="144589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Classification rollout phase 1</a:t>
            </a:r>
            <a:endParaRPr lang="en-US" sz="700" dirty="0"/>
          </a:p>
        </p:txBody>
      </p:sp>
      <p:sp>
        <p:nvSpPr>
          <p:cNvPr id="60" name="Text 58"/>
          <p:cNvSpPr/>
          <p:nvPr/>
        </p:nvSpPr>
        <p:spPr>
          <a:xfrm>
            <a:off x="7057787" y="5918835"/>
            <a:ext cx="144970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Day 150</a:t>
            </a:r>
            <a:endParaRPr lang="en-US" sz="700" dirty="0"/>
          </a:p>
        </p:txBody>
      </p:sp>
      <p:sp>
        <p:nvSpPr>
          <p:cNvPr id="61" name="Shape 59"/>
          <p:cNvSpPr/>
          <p:nvPr/>
        </p:nvSpPr>
        <p:spPr>
          <a:xfrm>
            <a:off x="386715" y="6134814"/>
            <a:ext cx="8215551" cy="280392"/>
          </a:xfrm>
          <a:prstGeom prst="rect">
            <a:avLst/>
          </a:prstGeom>
          <a:solidFill>
            <a:srgbClr val="FFFFFF">
              <a:alpha val="4000"/>
            </a:srgbClr>
          </a:solidFill>
          <a:ln/>
        </p:spPr>
      </p:sp>
      <p:sp>
        <p:nvSpPr>
          <p:cNvPr id="62" name="Text 60"/>
          <p:cNvSpPr/>
          <p:nvPr/>
        </p:nvSpPr>
        <p:spPr>
          <a:xfrm>
            <a:off x="481727" y="6199227"/>
            <a:ext cx="2682002"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Telemetry</a:t>
            </a:r>
            <a:endParaRPr lang="en-US" sz="700" dirty="0"/>
          </a:p>
        </p:txBody>
      </p:sp>
      <p:sp>
        <p:nvSpPr>
          <p:cNvPr id="63" name="Text 61"/>
          <p:cNvSpPr/>
          <p:nvPr/>
        </p:nvSpPr>
        <p:spPr>
          <a:xfrm>
            <a:off x="3360896" y="6199227"/>
            <a:ext cx="1856661"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SecOps Lead</a:t>
            </a:r>
            <a:endParaRPr lang="en-US" sz="700" dirty="0"/>
          </a:p>
        </p:txBody>
      </p:sp>
      <p:sp>
        <p:nvSpPr>
          <p:cNvPr id="64" name="Text 62"/>
          <p:cNvSpPr/>
          <p:nvPr/>
        </p:nvSpPr>
        <p:spPr>
          <a:xfrm>
            <a:off x="5414724" y="6199227"/>
            <a:ext cx="144589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KPI dashboard live</a:t>
            </a:r>
            <a:endParaRPr lang="en-US" sz="700" dirty="0"/>
          </a:p>
        </p:txBody>
      </p:sp>
      <p:sp>
        <p:nvSpPr>
          <p:cNvPr id="65" name="Text 63"/>
          <p:cNvSpPr/>
          <p:nvPr/>
        </p:nvSpPr>
        <p:spPr>
          <a:xfrm>
            <a:off x="7057787" y="6199227"/>
            <a:ext cx="144970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Day 45</a:t>
            </a:r>
            <a:endParaRPr lang="en-US" sz="700" dirty="0"/>
          </a:p>
        </p:txBody>
      </p:sp>
      <p:sp>
        <p:nvSpPr>
          <p:cNvPr id="66" name="Text 64"/>
          <p:cNvSpPr/>
          <p:nvPr/>
        </p:nvSpPr>
        <p:spPr>
          <a:xfrm>
            <a:off x="8848725" y="4151233"/>
            <a:ext cx="1496616" cy="187047"/>
          </a:xfrm>
          <a:prstGeom prst="rect">
            <a:avLst/>
          </a:prstGeom>
          <a:noFill/>
          <a:ln/>
        </p:spPr>
        <p:txBody>
          <a:bodyPr wrap="none" lIns="0" tIns="0" rIns="0" bIns="0" rtlCol="0" anchor="t"/>
          <a:lstStyle/>
          <a:p>
            <a:pPr algn="l" indent="0" marL="0">
              <a:lnSpc>
                <a:spcPts val="1450"/>
              </a:lnSpc>
              <a:buNone/>
            </a:pPr>
            <a:r>
              <a:rPr lang="en-US" sz="1150" dirty="0">
                <a:solidFill>
                  <a:srgbClr val="1F1E1E"/>
                </a:solidFill>
                <a:latin typeface="Sora Semi Bold" pitchFamily="34" charset="0"/>
                <a:ea typeface="Sora Semi Bold" pitchFamily="34" charset="-122"/>
                <a:cs typeface="Sora Semi Bold" pitchFamily="34" charset="-120"/>
              </a:rPr>
              <a:t>Success Factors</a:t>
            </a:r>
            <a:endParaRPr lang="en-US" sz="1150" dirty="0"/>
          </a:p>
        </p:txBody>
      </p:sp>
      <p:sp>
        <p:nvSpPr>
          <p:cNvPr id="67" name="Text 65"/>
          <p:cNvSpPr/>
          <p:nvPr/>
        </p:nvSpPr>
        <p:spPr>
          <a:xfrm>
            <a:off x="8848725" y="4433054"/>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Executive sponsorship with visible commitment</a:t>
            </a:r>
            <a:endParaRPr lang="en-US" sz="700" dirty="0"/>
          </a:p>
        </p:txBody>
      </p:sp>
      <p:sp>
        <p:nvSpPr>
          <p:cNvPr id="68" name="Text 66"/>
          <p:cNvSpPr/>
          <p:nvPr/>
        </p:nvSpPr>
        <p:spPr>
          <a:xfrm>
            <a:off x="8848725" y="4617720"/>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Cross-functional collaboration, not security-only</a:t>
            </a:r>
            <a:endParaRPr lang="en-US" sz="700" dirty="0"/>
          </a:p>
        </p:txBody>
      </p:sp>
      <p:sp>
        <p:nvSpPr>
          <p:cNvPr id="69" name="Text 67"/>
          <p:cNvSpPr/>
          <p:nvPr/>
        </p:nvSpPr>
        <p:spPr>
          <a:xfrm>
            <a:off x="8848725" y="4802386"/>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User experience prioritized from day one</a:t>
            </a:r>
            <a:endParaRPr lang="en-US" sz="700" dirty="0"/>
          </a:p>
        </p:txBody>
      </p:sp>
      <p:sp>
        <p:nvSpPr>
          <p:cNvPr id="70" name="Text 68"/>
          <p:cNvSpPr/>
          <p:nvPr/>
        </p:nvSpPr>
        <p:spPr>
          <a:xfrm>
            <a:off x="8848725" y="4987052"/>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Policy-as-code foundation enabling agility</a:t>
            </a:r>
            <a:endParaRPr lang="en-US" sz="700" dirty="0"/>
          </a:p>
        </p:txBody>
      </p:sp>
      <p:sp>
        <p:nvSpPr>
          <p:cNvPr id="71" name="Text 69"/>
          <p:cNvSpPr/>
          <p:nvPr/>
        </p:nvSpPr>
        <p:spPr>
          <a:xfrm>
            <a:off x="8848725" y="5171718"/>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Metrics-driven decisions, weekly reviews</a:t>
            </a:r>
            <a:endParaRPr lang="en-US" sz="700" dirty="0"/>
          </a:p>
        </p:txBody>
      </p:sp>
      <p:sp>
        <p:nvSpPr>
          <p:cNvPr id="72" name="Text 70"/>
          <p:cNvSpPr/>
          <p:nvPr/>
        </p:nvSpPr>
        <p:spPr>
          <a:xfrm>
            <a:off x="8848725" y="5356384"/>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Clear communication and comprehensive training</a:t>
            </a:r>
            <a:endParaRPr lang="en-US" sz="700" dirty="0"/>
          </a:p>
        </p:txBody>
      </p:sp>
      <p:sp>
        <p:nvSpPr>
          <p:cNvPr id="73" name="Text 71"/>
          <p:cNvSpPr/>
          <p:nvPr/>
        </p:nvSpPr>
        <p:spPr>
          <a:xfrm>
            <a:off x="8848725" y="5541050"/>
            <a:ext cx="5410081" cy="151567"/>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3B3535"/>
                </a:solidFill>
                <a:latin typeface="Sora Light" pitchFamily="34" charset="0"/>
                <a:ea typeface="Sora Light" pitchFamily="34" charset="-122"/>
                <a:cs typeface="Sora Light" pitchFamily="34" charset="-120"/>
              </a:rPr>
              <a:t>Celebrate milestones to maintain momentum</a:t>
            </a:r>
            <a:endParaRPr lang="en-US" sz="700" dirty="0"/>
          </a:p>
        </p:txBody>
      </p:sp>
      <p:sp>
        <p:nvSpPr>
          <p:cNvPr id="74" name="Shape 72"/>
          <p:cNvSpPr/>
          <p:nvPr/>
        </p:nvSpPr>
        <p:spPr>
          <a:xfrm>
            <a:off x="379095" y="6635948"/>
            <a:ext cx="13872210" cy="804982"/>
          </a:xfrm>
          <a:prstGeom prst="roundRect">
            <a:avLst>
              <a:gd name="adj" fmla="val 4946"/>
            </a:avLst>
          </a:prstGeom>
          <a:solidFill>
            <a:srgbClr val="F7BBC1"/>
          </a:solidFill>
          <a:ln/>
        </p:spPr>
      </p:sp>
      <p:pic>
        <p:nvPicPr>
          <p:cNvPr id="75" name="Image 0" descr="preencoded.png">    </p:cNvPr>
          <p:cNvPicPr>
            <a:picLocks noChangeAspect="1"/>
          </p:cNvPicPr>
          <p:nvPr/>
        </p:nvPicPr>
        <p:blipFill>
          <a:blip r:embed="rId1"/>
          <a:stretch>
            <a:fillRect/>
          </a:stretch>
        </p:blipFill>
        <p:spPr>
          <a:xfrm>
            <a:off x="473869" y="6759535"/>
            <a:ext cx="155853" cy="124658"/>
          </a:xfrm>
          <a:prstGeom prst="rect">
            <a:avLst/>
          </a:prstGeom>
        </p:spPr>
      </p:pic>
      <p:sp>
        <p:nvSpPr>
          <p:cNvPr id="76" name="Text 73"/>
          <p:cNvSpPr/>
          <p:nvPr/>
        </p:nvSpPr>
        <p:spPr>
          <a:xfrm>
            <a:off x="724495" y="6754416"/>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000000"/>
                </a:solidFill>
                <a:latin typeface="Sora Semi Bold" pitchFamily="34" charset="0"/>
                <a:ea typeface="Sora Semi Bold" pitchFamily="34" charset="-122"/>
                <a:cs typeface="Sora Semi Bold" pitchFamily="34" charset="-120"/>
              </a:rPr>
              <a:t>Ready to Begin?</a:t>
            </a:r>
            <a:endParaRPr lang="en-US" sz="950" dirty="0"/>
          </a:p>
        </p:txBody>
      </p:sp>
      <p:sp>
        <p:nvSpPr>
          <p:cNvPr id="77" name="Text 74"/>
          <p:cNvSpPr/>
          <p:nvPr/>
        </p:nvSpPr>
        <p:spPr>
          <a:xfrm>
            <a:off x="724495" y="7005161"/>
            <a:ext cx="13432036" cy="303133"/>
          </a:xfrm>
          <a:prstGeom prst="rect">
            <a:avLst/>
          </a:prstGeom>
          <a:noFill/>
          <a:ln/>
        </p:spPr>
        <p:txBody>
          <a:bodyPr wrap="square" lIns="0" tIns="0" rIns="0" bIns="0" rtlCol="0" anchor="t"/>
          <a:lstStyle/>
          <a:p>
            <a:pPr algn="l" indent="0" marL="0">
              <a:lnSpc>
                <a:spcPts val="1150"/>
              </a:lnSpc>
              <a:buNone/>
            </a:pPr>
            <a:r>
              <a:rPr lang="en-US" sz="700" dirty="0">
                <a:solidFill>
                  <a:srgbClr val="000000"/>
                </a:solidFill>
                <a:latin typeface="Sora Light" pitchFamily="34" charset="0"/>
                <a:ea typeface="Sora Light" pitchFamily="34" charset="-122"/>
                <a:cs typeface="Sora Light" pitchFamily="34" charset="-120"/>
              </a:rPr>
              <a:t>Zero Trust is a journey, not a destination. Start with identity hygiene and quick wins to build organizational confidence, then systematically expand across all five pillars. Measure relentlessly, communicate transparently, and adapt based on feedback. The roadmap above provides a proven path—customize it to your organization's risk profile, maturity, and business priorities.</a:t>
            </a:r>
            <a:endParaRPr lang="en-US" sz="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154668"/>
            <a:ext cx="4988838"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Sora Semi Bold" pitchFamily="34" charset="0"/>
                <a:ea typeface="Sora Semi Bold" pitchFamily="34" charset="-122"/>
                <a:cs typeface="Sora Semi Bold" pitchFamily="34" charset="-120"/>
              </a:rPr>
              <a:t>Agenda</a:t>
            </a:r>
            <a:endParaRPr lang="en-US" sz="3900" dirty="0"/>
          </a:p>
        </p:txBody>
      </p:sp>
      <p:sp>
        <p:nvSpPr>
          <p:cNvPr id="3" name="Text 1"/>
          <p:cNvSpPr/>
          <p:nvPr/>
        </p:nvSpPr>
        <p:spPr>
          <a:xfrm>
            <a:off x="758309" y="215729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01</a:t>
            </a:r>
            <a:endParaRPr lang="en-US" sz="1450" dirty="0"/>
          </a:p>
        </p:txBody>
      </p:sp>
      <p:sp>
        <p:nvSpPr>
          <p:cNvPr id="4" name="Shape 2"/>
          <p:cNvSpPr/>
          <p:nvPr/>
        </p:nvSpPr>
        <p:spPr>
          <a:xfrm>
            <a:off x="758309" y="2456617"/>
            <a:ext cx="4244816" cy="22860"/>
          </a:xfrm>
          <a:prstGeom prst="rect">
            <a:avLst/>
          </a:prstGeom>
          <a:solidFill>
            <a:srgbClr val="DA1B2E"/>
          </a:solidFill>
          <a:ln/>
        </p:spPr>
      </p:sp>
      <p:sp>
        <p:nvSpPr>
          <p:cNvPr id="5" name="Text 3"/>
          <p:cNvSpPr/>
          <p:nvPr/>
        </p:nvSpPr>
        <p:spPr>
          <a:xfrm>
            <a:off x="758309" y="259711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Core Principles</a:t>
            </a:r>
            <a:endParaRPr lang="en-US" sz="1950" dirty="0"/>
          </a:p>
        </p:txBody>
      </p:sp>
      <p:sp>
        <p:nvSpPr>
          <p:cNvPr id="6" name="Text 4"/>
          <p:cNvSpPr/>
          <p:nvPr/>
        </p:nvSpPr>
        <p:spPr>
          <a:xfrm>
            <a:off x="758309" y="3022521"/>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Foundation concepts driving Zero Trust architecture</a:t>
            </a:r>
            <a:endParaRPr lang="en-US" sz="1450" dirty="0"/>
          </a:p>
        </p:txBody>
      </p:sp>
      <p:sp>
        <p:nvSpPr>
          <p:cNvPr id="7" name="Text 5"/>
          <p:cNvSpPr/>
          <p:nvPr/>
        </p:nvSpPr>
        <p:spPr>
          <a:xfrm>
            <a:off x="5192673" y="215729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02</a:t>
            </a:r>
            <a:endParaRPr lang="en-US" sz="1450" dirty="0"/>
          </a:p>
        </p:txBody>
      </p:sp>
      <p:sp>
        <p:nvSpPr>
          <p:cNvPr id="8" name="Shape 6"/>
          <p:cNvSpPr/>
          <p:nvPr/>
        </p:nvSpPr>
        <p:spPr>
          <a:xfrm>
            <a:off x="5192673" y="2456617"/>
            <a:ext cx="4244935" cy="22860"/>
          </a:xfrm>
          <a:prstGeom prst="rect">
            <a:avLst/>
          </a:prstGeom>
          <a:solidFill>
            <a:srgbClr val="DA1B2E"/>
          </a:solidFill>
          <a:ln/>
        </p:spPr>
      </p:sp>
      <p:sp>
        <p:nvSpPr>
          <p:cNvPr id="9" name="Text 7"/>
          <p:cNvSpPr/>
          <p:nvPr/>
        </p:nvSpPr>
        <p:spPr>
          <a:xfrm>
            <a:off x="5192673" y="2597110"/>
            <a:ext cx="2988112"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Reference Architecture</a:t>
            </a:r>
            <a:endParaRPr lang="en-US" sz="1950" dirty="0"/>
          </a:p>
        </p:txBody>
      </p:sp>
      <p:sp>
        <p:nvSpPr>
          <p:cNvPr id="10" name="Text 8"/>
          <p:cNvSpPr/>
          <p:nvPr/>
        </p:nvSpPr>
        <p:spPr>
          <a:xfrm>
            <a:off x="5192673" y="3022521"/>
            <a:ext cx="4244935"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Multi-pillar framework spanning identity through data</a:t>
            </a:r>
            <a:endParaRPr lang="en-US" sz="1450" dirty="0"/>
          </a:p>
        </p:txBody>
      </p:sp>
      <p:sp>
        <p:nvSpPr>
          <p:cNvPr id="11" name="Text 9"/>
          <p:cNvSpPr/>
          <p:nvPr/>
        </p:nvSpPr>
        <p:spPr>
          <a:xfrm>
            <a:off x="9627156" y="215729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03</a:t>
            </a:r>
            <a:endParaRPr lang="en-US" sz="1450" dirty="0"/>
          </a:p>
        </p:txBody>
      </p:sp>
      <p:sp>
        <p:nvSpPr>
          <p:cNvPr id="12" name="Shape 10"/>
          <p:cNvSpPr/>
          <p:nvPr/>
        </p:nvSpPr>
        <p:spPr>
          <a:xfrm>
            <a:off x="9627156" y="2456617"/>
            <a:ext cx="4244816" cy="22860"/>
          </a:xfrm>
          <a:prstGeom prst="rect">
            <a:avLst/>
          </a:prstGeom>
          <a:solidFill>
            <a:srgbClr val="DA1B2E"/>
          </a:solidFill>
          <a:ln/>
        </p:spPr>
      </p:sp>
      <p:sp>
        <p:nvSpPr>
          <p:cNvPr id="13" name="Text 11"/>
          <p:cNvSpPr/>
          <p:nvPr/>
        </p:nvSpPr>
        <p:spPr>
          <a:xfrm>
            <a:off x="9627156" y="2597110"/>
            <a:ext cx="3176587"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Maturity Model Heatmap</a:t>
            </a:r>
            <a:endParaRPr lang="en-US" sz="1950" dirty="0"/>
          </a:p>
        </p:txBody>
      </p:sp>
      <p:sp>
        <p:nvSpPr>
          <p:cNvPr id="14" name="Text 12"/>
          <p:cNvSpPr/>
          <p:nvPr/>
        </p:nvSpPr>
        <p:spPr>
          <a:xfrm>
            <a:off x="9627156" y="3022521"/>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Current state assessment and 12-month targets</a:t>
            </a:r>
            <a:endParaRPr lang="en-US" sz="1450" dirty="0"/>
          </a:p>
        </p:txBody>
      </p:sp>
      <p:sp>
        <p:nvSpPr>
          <p:cNvPr id="15" name="Text 13"/>
          <p:cNvSpPr/>
          <p:nvPr/>
        </p:nvSpPr>
        <p:spPr>
          <a:xfrm>
            <a:off x="758309" y="396073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04</a:t>
            </a:r>
            <a:endParaRPr lang="en-US" sz="1450" dirty="0"/>
          </a:p>
        </p:txBody>
      </p:sp>
      <p:sp>
        <p:nvSpPr>
          <p:cNvPr id="16" name="Shape 14"/>
          <p:cNvSpPr/>
          <p:nvPr/>
        </p:nvSpPr>
        <p:spPr>
          <a:xfrm>
            <a:off x="758309" y="4260056"/>
            <a:ext cx="4244816" cy="22860"/>
          </a:xfrm>
          <a:prstGeom prst="rect">
            <a:avLst/>
          </a:prstGeom>
          <a:solidFill>
            <a:srgbClr val="DA1B2E"/>
          </a:solidFill>
          <a:ln/>
        </p:spPr>
      </p:sp>
      <p:sp>
        <p:nvSpPr>
          <p:cNvPr id="17" name="Text 15"/>
          <p:cNvSpPr/>
          <p:nvPr/>
        </p:nvSpPr>
        <p:spPr>
          <a:xfrm>
            <a:off x="758309" y="4400550"/>
            <a:ext cx="3082647"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90/180/365 Rollout Plan</a:t>
            </a:r>
            <a:endParaRPr lang="en-US" sz="1950" dirty="0"/>
          </a:p>
        </p:txBody>
      </p:sp>
      <p:sp>
        <p:nvSpPr>
          <p:cNvPr id="18" name="Text 16"/>
          <p:cNvSpPr/>
          <p:nvPr/>
        </p:nvSpPr>
        <p:spPr>
          <a:xfrm>
            <a:off x="758309" y="4825960"/>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Phased implementation timeline with key milestones</a:t>
            </a:r>
            <a:endParaRPr lang="en-US" sz="1450" dirty="0"/>
          </a:p>
        </p:txBody>
      </p:sp>
      <p:sp>
        <p:nvSpPr>
          <p:cNvPr id="19" name="Text 17"/>
          <p:cNvSpPr/>
          <p:nvPr/>
        </p:nvSpPr>
        <p:spPr>
          <a:xfrm>
            <a:off x="5192673" y="396073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05</a:t>
            </a:r>
            <a:endParaRPr lang="en-US" sz="1450" dirty="0"/>
          </a:p>
        </p:txBody>
      </p:sp>
      <p:sp>
        <p:nvSpPr>
          <p:cNvPr id="20" name="Shape 18"/>
          <p:cNvSpPr/>
          <p:nvPr/>
        </p:nvSpPr>
        <p:spPr>
          <a:xfrm>
            <a:off x="5192673" y="4260056"/>
            <a:ext cx="4244935" cy="22860"/>
          </a:xfrm>
          <a:prstGeom prst="rect">
            <a:avLst/>
          </a:prstGeom>
          <a:solidFill>
            <a:srgbClr val="DA1B2E"/>
          </a:solidFill>
          <a:ln/>
        </p:spPr>
      </p:sp>
      <p:sp>
        <p:nvSpPr>
          <p:cNvPr id="21" name="Text 19"/>
          <p:cNvSpPr/>
          <p:nvPr/>
        </p:nvSpPr>
        <p:spPr>
          <a:xfrm>
            <a:off x="5192673" y="440055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Exemplar Policies</a:t>
            </a:r>
            <a:endParaRPr lang="en-US" sz="1950" dirty="0"/>
          </a:p>
        </p:txBody>
      </p:sp>
      <p:sp>
        <p:nvSpPr>
          <p:cNvPr id="22" name="Text 20"/>
          <p:cNvSpPr/>
          <p:nvPr/>
        </p:nvSpPr>
        <p:spPr>
          <a:xfrm>
            <a:off x="5192673" y="4825960"/>
            <a:ext cx="4244935"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Human-readable policy templates for enforcement</a:t>
            </a:r>
            <a:endParaRPr lang="en-US" sz="1450" dirty="0"/>
          </a:p>
        </p:txBody>
      </p:sp>
      <p:sp>
        <p:nvSpPr>
          <p:cNvPr id="23" name="Text 21"/>
          <p:cNvSpPr/>
          <p:nvPr/>
        </p:nvSpPr>
        <p:spPr>
          <a:xfrm>
            <a:off x="9627156" y="396073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06</a:t>
            </a:r>
            <a:endParaRPr lang="en-US" sz="1450" dirty="0"/>
          </a:p>
        </p:txBody>
      </p:sp>
      <p:sp>
        <p:nvSpPr>
          <p:cNvPr id="24" name="Shape 22"/>
          <p:cNvSpPr/>
          <p:nvPr/>
        </p:nvSpPr>
        <p:spPr>
          <a:xfrm>
            <a:off x="9627156" y="4260056"/>
            <a:ext cx="4244816" cy="22860"/>
          </a:xfrm>
          <a:prstGeom prst="rect">
            <a:avLst/>
          </a:prstGeom>
          <a:solidFill>
            <a:srgbClr val="DA1B2E"/>
          </a:solidFill>
          <a:ln/>
        </p:spPr>
      </p:sp>
      <p:sp>
        <p:nvSpPr>
          <p:cNvPr id="25" name="Text 23"/>
          <p:cNvSpPr/>
          <p:nvPr/>
        </p:nvSpPr>
        <p:spPr>
          <a:xfrm>
            <a:off x="9627156" y="4400550"/>
            <a:ext cx="3586996"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Telemetry &amp; KPIs Dashboard</a:t>
            </a:r>
            <a:endParaRPr lang="en-US" sz="1950" dirty="0"/>
          </a:p>
        </p:txBody>
      </p:sp>
      <p:sp>
        <p:nvSpPr>
          <p:cNvPr id="26" name="Text 24"/>
          <p:cNvSpPr/>
          <p:nvPr/>
        </p:nvSpPr>
        <p:spPr>
          <a:xfrm>
            <a:off x="9627156" y="4825960"/>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Metrics that matter for measuring progress</a:t>
            </a:r>
            <a:endParaRPr lang="en-US" sz="1450" dirty="0"/>
          </a:p>
        </p:txBody>
      </p:sp>
      <p:sp>
        <p:nvSpPr>
          <p:cNvPr id="27" name="Text 25"/>
          <p:cNvSpPr/>
          <p:nvPr/>
        </p:nvSpPr>
        <p:spPr>
          <a:xfrm>
            <a:off x="758309" y="576417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07</a:t>
            </a:r>
            <a:endParaRPr lang="en-US" sz="1450" dirty="0"/>
          </a:p>
        </p:txBody>
      </p:sp>
      <p:sp>
        <p:nvSpPr>
          <p:cNvPr id="28" name="Shape 26"/>
          <p:cNvSpPr/>
          <p:nvPr/>
        </p:nvSpPr>
        <p:spPr>
          <a:xfrm>
            <a:off x="758309" y="6063496"/>
            <a:ext cx="4244816" cy="22860"/>
          </a:xfrm>
          <a:prstGeom prst="rect">
            <a:avLst/>
          </a:prstGeom>
          <a:solidFill>
            <a:srgbClr val="DA1B2E"/>
          </a:solidFill>
          <a:ln/>
        </p:spPr>
      </p:sp>
      <p:sp>
        <p:nvSpPr>
          <p:cNvPr id="29" name="Text 27"/>
          <p:cNvSpPr/>
          <p:nvPr/>
        </p:nvSpPr>
        <p:spPr>
          <a:xfrm>
            <a:off x="758309" y="62039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Common Pitfalls</a:t>
            </a:r>
            <a:endParaRPr lang="en-US" sz="1950" dirty="0"/>
          </a:p>
        </p:txBody>
      </p:sp>
      <p:sp>
        <p:nvSpPr>
          <p:cNvPr id="30" name="Text 28"/>
          <p:cNvSpPr/>
          <p:nvPr/>
        </p:nvSpPr>
        <p:spPr>
          <a:xfrm>
            <a:off x="758309" y="6629400"/>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Mistakes to avoid and practical remediation</a:t>
            </a:r>
            <a:endParaRPr lang="en-US" sz="1450" dirty="0"/>
          </a:p>
        </p:txBody>
      </p:sp>
      <p:sp>
        <p:nvSpPr>
          <p:cNvPr id="31" name="Text 29"/>
          <p:cNvSpPr/>
          <p:nvPr/>
        </p:nvSpPr>
        <p:spPr>
          <a:xfrm>
            <a:off x="5192673" y="576417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08</a:t>
            </a:r>
            <a:endParaRPr lang="en-US" sz="1450" dirty="0"/>
          </a:p>
        </p:txBody>
      </p:sp>
      <p:sp>
        <p:nvSpPr>
          <p:cNvPr id="32" name="Shape 30"/>
          <p:cNvSpPr/>
          <p:nvPr/>
        </p:nvSpPr>
        <p:spPr>
          <a:xfrm>
            <a:off x="5192673" y="6063496"/>
            <a:ext cx="4244935" cy="22860"/>
          </a:xfrm>
          <a:prstGeom prst="rect">
            <a:avLst/>
          </a:prstGeom>
          <a:solidFill>
            <a:srgbClr val="DA1B2E"/>
          </a:solidFill>
          <a:ln/>
        </p:spPr>
      </p:sp>
      <p:sp>
        <p:nvSpPr>
          <p:cNvPr id="33" name="Text 31"/>
          <p:cNvSpPr/>
          <p:nvPr/>
        </p:nvSpPr>
        <p:spPr>
          <a:xfrm>
            <a:off x="5192673" y="62039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Case Study</a:t>
            </a:r>
            <a:endParaRPr lang="en-US" sz="1950" dirty="0"/>
          </a:p>
        </p:txBody>
      </p:sp>
      <p:sp>
        <p:nvSpPr>
          <p:cNvPr id="34" name="Text 32"/>
          <p:cNvSpPr/>
          <p:nvPr/>
        </p:nvSpPr>
        <p:spPr>
          <a:xfrm>
            <a:off x="5192673" y="6629400"/>
            <a:ext cx="4244935"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Real-world transformation outcomes</a:t>
            </a:r>
            <a:endParaRPr lang="en-US" sz="1450" dirty="0"/>
          </a:p>
        </p:txBody>
      </p:sp>
      <p:sp>
        <p:nvSpPr>
          <p:cNvPr id="35" name="Text 33"/>
          <p:cNvSpPr/>
          <p:nvPr/>
        </p:nvSpPr>
        <p:spPr>
          <a:xfrm>
            <a:off x="9627156" y="5764173"/>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09</a:t>
            </a:r>
            <a:endParaRPr lang="en-US" sz="1450" dirty="0"/>
          </a:p>
        </p:txBody>
      </p:sp>
      <p:sp>
        <p:nvSpPr>
          <p:cNvPr id="36" name="Shape 34"/>
          <p:cNvSpPr/>
          <p:nvPr/>
        </p:nvSpPr>
        <p:spPr>
          <a:xfrm>
            <a:off x="9627156" y="6063496"/>
            <a:ext cx="4244816" cy="22860"/>
          </a:xfrm>
          <a:prstGeom prst="rect">
            <a:avLst/>
          </a:prstGeom>
          <a:solidFill>
            <a:srgbClr val="DA1B2E"/>
          </a:solidFill>
          <a:ln/>
        </p:spPr>
      </p:sp>
      <p:sp>
        <p:nvSpPr>
          <p:cNvPr id="37" name="Text 35"/>
          <p:cNvSpPr/>
          <p:nvPr/>
        </p:nvSpPr>
        <p:spPr>
          <a:xfrm>
            <a:off x="9627156" y="6203990"/>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Sora Semi Bold" pitchFamily="34" charset="0"/>
                <a:ea typeface="Sora Semi Bold" pitchFamily="34" charset="-122"/>
                <a:cs typeface="Sora Semi Bold" pitchFamily="34" charset="-120"/>
              </a:rPr>
              <a:t>Next Steps</a:t>
            </a:r>
            <a:endParaRPr lang="en-US" sz="1950" dirty="0"/>
          </a:p>
        </p:txBody>
      </p:sp>
      <p:sp>
        <p:nvSpPr>
          <p:cNvPr id="38" name="Text 36"/>
          <p:cNvSpPr/>
          <p:nvPr/>
        </p:nvSpPr>
        <p:spPr>
          <a:xfrm>
            <a:off x="9627156" y="6629400"/>
            <a:ext cx="424481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Actionable guidance to launch your journey</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5922" y="623292"/>
            <a:ext cx="6169819" cy="580549"/>
          </a:xfrm>
          <a:prstGeom prst="rect">
            <a:avLst/>
          </a:prstGeom>
          <a:noFill/>
          <a:ln/>
        </p:spPr>
        <p:txBody>
          <a:bodyPr wrap="none" lIns="0" tIns="0" rIns="0" bIns="0" rtlCol="0" anchor="t"/>
          <a:lstStyle/>
          <a:p>
            <a:pPr algn="l" indent="0" marL="0">
              <a:lnSpc>
                <a:spcPts val="4550"/>
              </a:lnSpc>
              <a:buNone/>
            </a:pPr>
            <a:r>
              <a:rPr lang="en-US" sz="3650" dirty="0">
                <a:solidFill>
                  <a:srgbClr val="1F1E1E"/>
                </a:solidFill>
                <a:latin typeface="Sora Semi Bold" pitchFamily="34" charset="0"/>
                <a:ea typeface="Sora Semi Bold" pitchFamily="34" charset="-122"/>
                <a:cs typeface="Sora Semi Bold" pitchFamily="34" charset="-120"/>
              </a:rPr>
              <a:t>Zero Trust Core Principles</a:t>
            </a:r>
            <a:endParaRPr lang="en-US" sz="3650" dirty="0"/>
          </a:p>
        </p:txBody>
      </p:sp>
      <p:sp>
        <p:nvSpPr>
          <p:cNvPr id="3" name="Text 1"/>
          <p:cNvSpPr/>
          <p:nvPr/>
        </p:nvSpPr>
        <p:spPr>
          <a:xfrm>
            <a:off x="705922" y="1556742"/>
            <a:ext cx="13218557" cy="564594"/>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These six foundational principles represent a fundamental shift from perimeter-based security to continuous verification. Each principle builds on the others to create a comprehensive security posture that assumes compromise and validates every access request.</a:t>
            </a:r>
            <a:endParaRPr lang="en-US" sz="1350" dirty="0"/>
          </a:p>
        </p:txBody>
      </p:sp>
      <p:sp>
        <p:nvSpPr>
          <p:cNvPr id="4" name="Shape 2"/>
          <p:cNvSpPr/>
          <p:nvPr/>
        </p:nvSpPr>
        <p:spPr>
          <a:xfrm>
            <a:off x="705922" y="2319814"/>
            <a:ext cx="4288512" cy="2881670"/>
          </a:xfrm>
          <a:prstGeom prst="roundRect">
            <a:avLst>
              <a:gd name="adj" fmla="val 2573"/>
            </a:avLst>
          </a:prstGeom>
          <a:solidFill>
            <a:srgbClr val="F9D2D6"/>
          </a:solidFill>
          <a:ln w="7620">
            <a:solidFill>
              <a:srgbClr val="DFB8BC"/>
            </a:solidFill>
            <a:prstDash val="solid"/>
          </a:ln>
        </p:spPr>
      </p:sp>
      <p:sp>
        <p:nvSpPr>
          <p:cNvPr id="5" name="Shape 3"/>
          <p:cNvSpPr/>
          <p:nvPr/>
        </p:nvSpPr>
        <p:spPr>
          <a:xfrm>
            <a:off x="889992" y="2503884"/>
            <a:ext cx="529471" cy="529471"/>
          </a:xfrm>
          <a:prstGeom prst="roundRect">
            <a:avLst>
              <a:gd name="adj" fmla="val 17268341"/>
            </a:avLst>
          </a:prstGeom>
          <a:solidFill>
            <a:srgbClr val="DA1B2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5606" y="2649498"/>
            <a:ext cx="238244" cy="238244"/>
          </a:xfrm>
          <a:prstGeom prst="rect">
            <a:avLst/>
          </a:prstGeom>
        </p:spPr>
      </p:pic>
      <p:sp>
        <p:nvSpPr>
          <p:cNvPr id="7" name="Text 4"/>
          <p:cNvSpPr/>
          <p:nvPr/>
        </p:nvSpPr>
        <p:spPr>
          <a:xfrm>
            <a:off x="889992" y="3209806"/>
            <a:ext cx="2322433" cy="290274"/>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Verify Explicitly</a:t>
            </a:r>
            <a:endParaRPr lang="en-US" sz="1800" dirty="0"/>
          </a:p>
        </p:txBody>
      </p:sp>
      <p:sp>
        <p:nvSpPr>
          <p:cNvPr id="8" name="Text 5"/>
          <p:cNvSpPr/>
          <p:nvPr/>
        </p:nvSpPr>
        <p:spPr>
          <a:xfrm>
            <a:off x="889992" y="3605927"/>
            <a:ext cx="3920371" cy="1411486"/>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Authenticate and authorize based on all available data points including identity, device health, location, behavioral patterns, and real-time risk signals—not just network location.</a:t>
            </a:r>
            <a:endParaRPr lang="en-US" sz="1350" dirty="0"/>
          </a:p>
        </p:txBody>
      </p:sp>
      <p:sp>
        <p:nvSpPr>
          <p:cNvPr id="9" name="Shape 6"/>
          <p:cNvSpPr/>
          <p:nvPr/>
        </p:nvSpPr>
        <p:spPr>
          <a:xfrm>
            <a:off x="5170884" y="2319814"/>
            <a:ext cx="4288512" cy="2881670"/>
          </a:xfrm>
          <a:prstGeom prst="roundRect">
            <a:avLst>
              <a:gd name="adj" fmla="val 2573"/>
            </a:avLst>
          </a:prstGeom>
          <a:solidFill>
            <a:srgbClr val="F9D2D6"/>
          </a:solidFill>
          <a:ln w="7620">
            <a:solidFill>
              <a:srgbClr val="DFB8BC"/>
            </a:solidFill>
            <a:prstDash val="solid"/>
          </a:ln>
        </p:spPr>
      </p:sp>
      <p:sp>
        <p:nvSpPr>
          <p:cNvPr id="10" name="Shape 7"/>
          <p:cNvSpPr/>
          <p:nvPr/>
        </p:nvSpPr>
        <p:spPr>
          <a:xfrm>
            <a:off x="5354955" y="2503884"/>
            <a:ext cx="529471" cy="529471"/>
          </a:xfrm>
          <a:prstGeom prst="roundRect">
            <a:avLst>
              <a:gd name="adj" fmla="val 17268341"/>
            </a:avLst>
          </a:prstGeom>
          <a:solidFill>
            <a:srgbClr val="DA1B2E"/>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0568" y="2649498"/>
            <a:ext cx="238244" cy="238244"/>
          </a:xfrm>
          <a:prstGeom prst="rect">
            <a:avLst/>
          </a:prstGeom>
        </p:spPr>
      </p:pic>
      <p:sp>
        <p:nvSpPr>
          <p:cNvPr id="12" name="Text 8"/>
          <p:cNvSpPr/>
          <p:nvPr/>
        </p:nvSpPr>
        <p:spPr>
          <a:xfrm>
            <a:off x="5354955" y="3209806"/>
            <a:ext cx="2322433" cy="290274"/>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Least Privilege</a:t>
            </a:r>
            <a:endParaRPr lang="en-US" sz="1800" dirty="0"/>
          </a:p>
        </p:txBody>
      </p:sp>
      <p:sp>
        <p:nvSpPr>
          <p:cNvPr id="13" name="Text 9"/>
          <p:cNvSpPr/>
          <p:nvPr/>
        </p:nvSpPr>
        <p:spPr>
          <a:xfrm>
            <a:off x="5354955" y="3605927"/>
            <a:ext cx="3920371" cy="1411486"/>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Implement just-in-time and just-enough-access (JIT/JEA) with role-based and attribute-based access controls. Grant users only the minimum permissions required for their specific task.</a:t>
            </a:r>
            <a:endParaRPr lang="en-US" sz="1350" dirty="0"/>
          </a:p>
        </p:txBody>
      </p:sp>
      <p:sp>
        <p:nvSpPr>
          <p:cNvPr id="14" name="Shape 10"/>
          <p:cNvSpPr/>
          <p:nvPr/>
        </p:nvSpPr>
        <p:spPr>
          <a:xfrm>
            <a:off x="9635847" y="2319814"/>
            <a:ext cx="4288512" cy="2881670"/>
          </a:xfrm>
          <a:prstGeom prst="roundRect">
            <a:avLst>
              <a:gd name="adj" fmla="val 2573"/>
            </a:avLst>
          </a:prstGeom>
          <a:solidFill>
            <a:srgbClr val="F9D2D6"/>
          </a:solidFill>
          <a:ln w="7620">
            <a:solidFill>
              <a:srgbClr val="DFB8BC"/>
            </a:solidFill>
            <a:prstDash val="solid"/>
          </a:ln>
        </p:spPr>
      </p:sp>
      <p:sp>
        <p:nvSpPr>
          <p:cNvPr id="15" name="Shape 11"/>
          <p:cNvSpPr/>
          <p:nvPr/>
        </p:nvSpPr>
        <p:spPr>
          <a:xfrm>
            <a:off x="9819918" y="2503884"/>
            <a:ext cx="529471" cy="529471"/>
          </a:xfrm>
          <a:prstGeom prst="roundRect">
            <a:avLst>
              <a:gd name="adj" fmla="val 17268341"/>
            </a:avLst>
          </a:prstGeom>
          <a:solidFill>
            <a:srgbClr val="DA1B2E"/>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5531" y="2649498"/>
            <a:ext cx="238244" cy="238244"/>
          </a:xfrm>
          <a:prstGeom prst="rect">
            <a:avLst/>
          </a:prstGeom>
        </p:spPr>
      </p:pic>
      <p:sp>
        <p:nvSpPr>
          <p:cNvPr id="17" name="Text 12"/>
          <p:cNvSpPr/>
          <p:nvPr/>
        </p:nvSpPr>
        <p:spPr>
          <a:xfrm>
            <a:off x="9819918" y="3209806"/>
            <a:ext cx="2322433" cy="290274"/>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Assume Breach</a:t>
            </a:r>
            <a:endParaRPr lang="en-US" sz="1800" dirty="0"/>
          </a:p>
        </p:txBody>
      </p:sp>
      <p:sp>
        <p:nvSpPr>
          <p:cNvPr id="18" name="Text 13"/>
          <p:cNvSpPr/>
          <p:nvPr/>
        </p:nvSpPr>
        <p:spPr>
          <a:xfrm>
            <a:off x="9819918" y="3605927"/>
            <a:ext cx="3920371" cy="1411486"/>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Design systems assuming attackers are already inside. Minimize blast radius through microsegmentation, enforce strict egress controls, and encrypt all traffic end-to-end.</a:t>
            </a:r>
            <a:endParaRPr lang="en-US" sz="1350" dirty="0"/>
          </a:p>
        </p:txBody>
      </p:sp>
      <p:sp>
        <p:nvSpPr>
          <p:cNvPr id="19" name="Shape 14"/>
          <p:cNvSpPr/>
          <p:nvPr/>
        </p:nvSpPr>
        <p:spPr>
          <a:xfrm>
            <a:off x="705922" y="5399961"/>
            <a:ext cx="4288512" cy="2206228"/>
          </a:xfrm>
          <a:prstGeom prst="roundRect">
            <a:avLst>
              <a:gd name="adj" fmla="val 3360"/>
            </a:avLst>
          </a:prstGeom>
          <a:solidFill>
            <a:srgbClr val="FFFFFF"/>
          </a:solidFill>
          <a:ln w="22860">
            <a:solidFill>
              <a:srgbClr val="DFB8BC"/>
            </a:solidFill>
            <a:prstDash val="solid"/>
          </a:ln>
        </p:spPr>
      </p:sp>
      <p:sp>
        <p:nvSpPr>
          <p:cNvPr id="20" name="Text 15"/>
          <p:cNvSpPr/>
          <p:nvPr/>
        </p:nvSpPr>
        <p:spPr>
          <a:xfrm>
            <a:off x="905232" y="5599271"/>
            <a:ext cx="2698552" cy="290274"/>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Continuous Evaluation</a:t>
            </a:r>
            <a:endParaRPr lang="en-US" sz="1800" dirty="0"/>
          </a:p>
        </p:txBody>
      </p:sp>
      <p:sp>
        <p:nvSpPr>
          <p:cNvPr id="21" name="Text 16"/>
          <p:cNvSpPr/>
          <p:nvPr/>
        </p:nvSpPr>
        <p:spPr>
          <a:xfrm>
            <a:off x="905232" y="5995392"/>
            <a:ext cx="3889891" cy="1411486"/>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Security decisions happen at every request and session, not just at initial login. Continuously monitor context changes and re-evaluate trust dynamically throughout each session.</a:t>
            </a:r>
            <a:endParaRPr lang="en-US" sz="1350" dirty="0"/>
          </a:p>
        </p:txBody>
      </p:sp>
      <p:sp>
        <p:nvSpPr>
          <p:cNvPr id="22" name="Shape 17"/>
          <p:cNvSpPr/>
          <p:nvPr/>
        </p:nvSpPr>
        <p:spPr>
          <a:xfrm>
            <a:off x="5170884" y="5399961"/>
            <a:ext cx="4288512" cy="2206228"/>
          </a:xfrm>
          <a:prstGeom prst="roundRect">
            <a:avLst>
              <a:gd name="adj" fmla="val 3360"/>
            </a:avLst>
          </a:prstGeom>
          <a:solidFill>
            <a:srgbClr val="FFFFFF"/>
          </a:solidFill>
          <a:ln w="22860">
            <a:solidFill>
              <a:srgbClr val="DFB8BC"/>
            </a:solidFill>
            <a:prstDash val="solid"/>
          </a:ln>
        </p:spPr>
      </p:sp>
      <p:sp>
        <p:nvSpPr>
          <p:cNvPr id="23" name="Text 18"/>
          <p:cNvSpPr/>
          <p:nvPr/>
        </p:nvSpPr>
        <p:spPr>
          <a:xfrm>
            <a:off x="5370195" y="5599271"/>
            <a:ext cx="2322433" cy="290274"/>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Policy-as-Code</a:t>
            </a:r>
            <a:endParaRPr lang="en-US" sz="1800" dirty="0"/>
          </a:p>
        </p:txBody>
      </p:sp>
      <p:sp>
        <p:nvSpPr>
          <p:cNvPr id="24" name="Text 19"/>
          <p:cNvSpPr/>
          <p:nvPr/>
        </p:nvSpPr>
        <p:spPr>
          <a:xfrm>
            <a:off x="5370195" y="5995392"/>
            <a:ext cx="3889891" cy="1411486"/>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Define security policies in version-controlled code. Test policies in CI/CD pipelines and enforce them automatically through infrastructure, ensuring consistency and auditability.</a:t>
            </a:r>
            <a:endParaRPr lang="en-US" sz="1350" dirty="0"/>
          </a:p>
        </p:txBody>
      </p:sp>
      <p:sp>
        <p:nvSpPr>
          <p:cNvPr id="25" name="Shape 20"/>
          <p:cNvSpPr/>
          <p:nvPr/>
        </p:nvSpPr>
        <p:spPr>
          <a:xfrm>
            <a:off x="9635847" y="5399961"/>
            <a:ext cx="4288512" cy="2206228"/>
          </a:xfrm>
          <a:prstGeom prst="roundRect">
            <a:avLst>
              <a:gd name="adj" fmla="val 3360"/>
            </a:avLst>
          </a:prstGeom>
          <a:solidFill>
            <a:srgbClr val="FFFFFF"/>
          </a:solidFill>
          <a:ln w="22860">
            <a:solidFill>
              <a:srgbClr val="DFB8BC"/>
            </a:solidFill>
            <a:prstDash val="solid"/>
          </a:ln>
        </p:spPr>
      </p:sp>
      <p:sp>
        <p:nvSpPr>
          <p:cNvPr id="26" name="Text 21"/>
          <p:cNvSpPr/>
          <p:nvPr/>
        </p:nvSpPr>
        <p:spPr>
          <a:xfrm>
            <a:off x="9835158" y="5599271"/>
            <a:ext cx="2322433" cy="290274"/>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Telemetry-Driven</a:t>
            </a:r>
            <a:endParaRPr lang="en-US" sz="1800" dirty="0"/>
          </a:p>
        </p:txBody>
      </p:sp>
      <p:sp>
        <p:nvSpPr>
          <p:cNvPr id="27" name="Text 22"/>
          <p:cNvSpPr/>
          <p:nvPr/>
        </p:nvSpPr>
        <p:spPr>
          <a:xfrm>
            <a:off x="9835158" y="5995392"/>
            <a:ext cx="3889891" cy="1411486"/>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Instrument every enforcement point to collect rich telemetry. Measure outcomes against SLOs, learn from patterns, and adapt policies in near real-time based on observed behavior.</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1024" y="957858"/>
            <a:ext cx="4502110" cy="469702"/>
          </a:xfrm>
          <a:prstGeom prst="rect">
            <a:avLst/>
          </a:prstGeom>
          <a:noFill/>
          <a:ln/>
        </p:spPr>
        <p:txBody>
          <a:bodyPr wrap="none" lIns="0" tIns="0" rIns="0" bIns="0" rtlCol="0" anchor="t"/>
          <a:lstStyle/>
          <a:p>
            <a:pPr algn="l" indent="0" marL="0">
              <a:lnSpc>
                <a:spcPts val="3650"/>
              </a:lnSpc>
              <a:buNone/>
            </a:pPr>
            <a:r>
              <a:rPr lang="en-US" sz="2950" dirty="0">
                <a:solidFill>
                  <a:srgbClr val="1F1E1E"/>
                </a:solidFill>
                <a:latin typeface="Sora Semi Bold" pitchFamily="34" charset="0"/>
                <a:ea typeface="Sora Semi Bold" pitchFamily="34" charset="-122"/>
                <a:cs typeface="Sora Semi Bold" pitchFamily="34" charset="-120"/>
              </a:rPr>
              <a:t>Reference Architecture</a:t>
            </a:r>
            <a:endParaRPr lang="en-US" sz="2950" dirty="0"/>
          </a:p>
        </p:txBody>
      </p:sp>
      <p:sp>
        <p:nvSpPr>
          <p:cNvPr id="3" name="Text 1"/>
          <p:cNvSpPr/>
          <p:nvPr/>
        </p:nvSpPr>
        <p:spPr>
          <a:xfrm>
            <a:off x="571024" y="1713071"/>
            <a:ext cx="13488353" cy="456724"/>
          </a:xfrm>
          <a:prstGeom prst="rect">
            <a:avLst/>
          </a:prstGeom>
          <a:noFill/>
          <a:ln/>
        </p:spPr>
        <p:txBody>
          <a:bodyPr wrap="square" lIns="0" tIns="0" rIns="0" bIns="0" rtlCol="0" anchor="t"/>
          <a:lstStyle/>
          <a:p>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Zero Trust requires orchestration across five core pillars: Identity, Device, Network, Application, and Data. This layered architecture shows how policy enforcement points (PEPs) consult a centralized policy decision point (PDP) enriched with context from multiple providers before granting or denying access.</a:t>
            </a:r>
            <a:endParaRPr lang="en-US" sz="1100" dirty="0"/>
          </a:p>
        </p:txBody>
      </p:sp>
      <p:sp>
        <p:nvSpPr>
          <p:cNvPr id="4" name="Text 2"/>
          <p:cNvSpPr/>
          <p:nvPr/>
        </p:nvSpPr>
        <p:spPr>
          <a:xfrm>
            <a:off x="571024" y="2473166"/>
            <a:ext cx="2254448" cy="281821"/>
          </a:xfrm>
          <a:prstGeom prst="rect">
            <a:avLst/>
          </a:prstGeom>
          <a:noFill/>
          <a:ln/>
        </p:spPr>
        <p:txBody>
          <a:bodyPr wrap="none" lIns="0" tIns="0" rIns="0" bIns="0" rtlCol="0" anchor="t"/>
          <a:lstStyle/>
          <a:p>
            <a:pPr algn="l" indent="0" marL="0">
              <a:lnSpc>
                <a:spcPts val="2200"/>
              </a:lnSpc>
              <a:buNone/>
            </a:pPr>
            <a:r>
              <a:rPr lang="en-US" sz="1750" dirty="0">
                <a:solidFill>
                  <a:srgbClr val="1F1E1E"/>
                </a:solidFill>
                <a:latin typeface="Sora Semi Bold" pitchFamily="34" charset="0"/>
                <a:ea typeface="Sora Semi Bold" pitchFamily="34" charset="-122"/>
                <a:cs typeface="Sora Semi Bold" pitchFamily="34" charset="-120"/>
              </a:rPr>
              <a:t>Identity</a:t>
            </a:r>
            <a:endParaRPr lang="en-US" sz="1750" dirty="0"/>
          </a:p>
        </p:txBody>
      </p:sp>
      <p:sp>
        <p:nvSpPr>
          <p:cNvPr id="5" name="Text 3"/>
          <p:cNvSpPr/>
          <p:nvPr/>
        </p:nvSpPr>
        <p:spPr>
          <a:xfrm>
            <a:off x="571024" y="2897743"/>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Central IdP with SSO</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Single sign-on across all enterprise applications</a:t>
            </a:r>
            <a:endParaRPr lang="en-US" sz="1100" dirty="0"/>
          </a:p>
        </p:txBody>
      </p:sp>
      <p:sp>
        <p:nvSpPr>
          <p:cNvPr id="6" name="Text 4"/>
          <p:cNvSpPr/>
          <p:nvPr/>
        </p:nvSpPr>
        <p:spPr>
          <a:xfrm>
            <a:off x="571024" y="3175992"/>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Phishing-resistant MFA</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Hardware keys or biometrics, not SMS</a:t>
            </a:r>
            <a:endParaRPr lang="en-US" sz="1100" dirty="0"/>
          </a:p>
        </p:txBody>
      </p:sp>
      <p:sp>
        <p:nvSpPr>
          <p:cNvPr id="7" name="Text 5"/>
          <p:cNvSpPr/>
          <p:nvPr/>
        </p:nvSpPr>
        <p:spPr>
          <a:xfrm>
            <a:off x="571024" y="3454241"/>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Risk-based authentication</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Conditional access policies based on context</a:t>
            </a:r>
            <a:endParaRPr lang="en-US" sz="1100" dirty="0"/>
          </a:p>
        </p:txBody>
      </p:sp>
      <p:sp>
        <p:nvSpPr>
          <p:cNvPr id="8" name="Text 6"/>
          <p:cNvSpPr/>
          <p:nvPr/>
        </p:nvSpPr>
        <p:spPr>
          <a:xfrm>
            <a:off x="571024" y="3732490"/>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Privileged Access Management</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JIT elevation and just-enough-access (JEA)</a:t>
            </a:r>
            <a:endParaRPr lang="en-US" sz="1100" dirty="0"/>
          </a:p>
        </p:txBody>
      </p:sp>
      <p:sp>
        <p:nvSpPr>
          <p:cNvPr id="9" name="Text 7"/>
          <p:cNvSpPr/>
          <p:nvPr/>
        </p:nvSpPr>
        <p:spPr>
          <a:xfrm>
            <a:off x="571024" y="4103608"/>
            <a:ext cx="2254448" cy="281821"/>
          </a:xfrm>
          <a:prstGeom prst="rect">
            <a:avLst/>
          </a:prstGeom>
          <a:noFill/>
          <a:ln/>
        </p:spPr>
        <p:txBody>
          <a:bodyPr wrap="none" lIns="0" tIns="0" rIns="0" bIns="0" rtlCol="0" anchor="t"/>
          <a:lstStyle/>
          <a:p>
            <a:pPr algn="l" indent="0" marL="0">
              <a:lnSpc>
                <a:spcPts val="2200"/>
              </a:lnSpc>
              <a:buNone/>
            </a:pPr>
            <a:r>
              <a:rPr lang="en-US" sz="1750" dirty="0">
                <a:solidFill>
                  <a:srgbClr val="1F1E1E"/>
                </a:solidFill>
                <a:latin typeface="Sora Semi Bold" pitchFamily="34" charset="0"/>
                <a:ea typeface="Sora Semi Bold" pitchFamily="34" charset="-122"/>
                <a:cs typeface="Sora Semi Bold" pitchFamily="34" charset="-120"/>
              </a:rPr>
              <a:t>Device</a:t>
            </a:r>
            <a:endParaRPr lang="en-US" sz="1750" dirty="0"/>
          </a:p>
        </p:txBody>
      </p:sp>
      <p:sp>
        <p:nvSpPr>
          <p:cNvPr id="10" name="Text 8"/>
          <p:cNvSpPr/>
          <p:nvPr/>
        </p:nvSpPr>
        <p:spPr>
          <a:xfrm>
            <a:off x="571024" y="4528185"/>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UEM/MDM enrollment</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Unified endpoint management for all devices</a:t>
            </a:r>
            <a:endParaRPr lang="en-US" sz="1100" dirty="0"/>
          </a:p>
        </p:txBody>
      </p:sp>
      <p:sp>
        <p:nvSpPr>
          <p:cNvPr id="11" name="Text 9"/>
          <p:cNvSpPr/>
          <p:nvPr/>
        </p:nvSpPr>
        <p:spPr>
          <a:xfrm>
            <a:off x="571024" y="4806434"/>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EDR posture validation</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Endpoint detection and response status checks</a:t>
            </a:r>
            <a:endParaRPr lang="en-US" sz="1100" dirty="0"/>
          </a:p>
        </p:txBody>
      </p:sp>
      <p:sp>
        <p:nvSpPr>
          <p:cNvPr id="12" name="Text 10"/>
          <p:cNvSpPr/>
          <p:nvPr/>
        </p:nvSpPr>
        <p:spPr>
          <a:xfrm>
            <a:off x="571024" y="5084683"/>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Certificate-based device identity</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Cryptographic device authentication</a:t>
            </a:r>
            <a:endParaRPr lang="en-US" sz="1100" dirty="0"/>
          </a:p>
        </p:txBody>
      </p:sp>
      <p:sp>
        <p:nvSpPr>
          <p:cNvPr id="13" name="Text 11"/>
          <p:cNvSpPr/>
          <p:nvPr/>
        </p:nvSpPr>
        <p:spPr>
          <a:xfrm>
            <a:off x="571024" y="5362932"/>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Compliance gates</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Enforce encryption, patching, jailbreak detection</a:t>
            </a:r>
            <a:endParaRPr lang="en-US" sz="1100" dirty="0"/>
          </a:p>
        </p:txBody>
      </p:sp>
      <p:sp>
        <p:nvSpPr>
          <p:cNvPr id="14" name="Text 12"/>
          <p:cNvSpPr/>
          <p:nvPr/>
        </p:nvSpPr>
        <p:spPr>
          <a:xfrm>
            <a:off x="571024" y="5734050"/>
            <a:ext cx="2254448" cy="281821"/>
          </a:xfrm>
          <a:prstGeom prst="rect">
            <a:avLst/>
          </a:prstGeom>
          <a:noFill/>
          <a:ln/>
        </p:spPr>
        <p:txBody>
          <a:bodyPr wrap="none" lIns="0" tIns="0" rIns="0" bIns="0" rtlCol="0" anchor="t"/>
          <a:lstStyle/>
          <a:p>
            <a:pPr algn="l" indent="0" marL="0">
              <a:lnSpc>
                <a:spcPts val="2200"/>
              </a:lnSpc>
              <a:buNone/>
            </a:pPr>
            <a:r>
              <a:rPr lang="en-US" sz="1750" dirty="0">
                <a:solidFill>
                  <a:srgbClr val="1F1E1E"/>
                </a:solidFill>
                <a:latin typeface="Sora Semi Bold" pitchFamily="34" charset="0"/>
                <a:ea typeface="Sora Semi Bold" pitchFamily="34" charset="-122"/>
                <a:cs typeface="Sora Semi Bold" pitchFamily="34" charset="-120"/>
              </a:rPr>
              <a:t>Network</a:t>
            </a:r>
            <a:endParaRPr lang="en-US" sz="1750" dirty="0"/>
          </a:p>
        </p:txBody>
      </p:sp>
      <p:sp>
        <p:nvSpPr>
          <p:cNvPr id="15" name="Text 13"/>
          <p:cNvSpPr/>
          <p:nvPr/>
        </p:nvSpPr>
        <p:spPr>
          <a:xfrm>
            <a:off x="571024" y="6158627"/>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ZTNA/SDP for user-to-app</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Zero Trust Network Access replacing VPN</a:t>
            </a:r>
            <a:endParaRPr lang="en-US" sz="1100" dirty="0"/>
          </a:p>
        </p:txBody>
      </p:sp>
      <p:sp>
        <p:nvSpPr>
          <p:cNvPr id="16" name="Text 14"/>
          <p:cNvSpPr/>
          <p:nvPr/>
        </p:nvSpPr>
        <p:spPr>
          <a:xfrm>
            <a:off x="571024" y="6436876"/>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Microsegmentation for east-west</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Isolate workloads with granular policies</a:t>
            </a:r>
            <a:endParaRPr lang="en-US" sz="1100" dirty="0"/>
          </a:p>
        </p:txBody>
      </p:sp>
      <p:sp>
        <p:nvSpPr>
          <p:cNvPr id="17" name="Text 15"/>
          <p:cNvSpPr/>
          <p:nvPr/>
        </p:nvSpPr>
        <p:spPr>
          <a:xfrm>
            <a:off x="571024" y="6715125"/>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NAC at campus/branch</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Network Access Control for physical locations</a:t>
            </a:r>
            <a:endParaRPr lang="en-US" sz="1100" dirty="0"/>
          </a:p>
        </p:txBody>
      </p:sp>
      <p:sp>
        <p:nvSpPr>
          <p:cNvPr id="18" name="Text 16"/>
          <p:cNvSpPr/>
          <p:nvPr/>
        </p:nvSpPr>
        <p:spPr>
          <a:xfrm>
            <a:off x="571024" y="6993374"/>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Egress controls</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Monitor and restrict outbound traffic flows</a:t>
            </a:r>
            <a:endParaRPr lang="en-US" sz="1100" dirty="0"/>
          </a:p>
        </p:txBody>
      </p:sp>
      <p:sp>
        <p:nvSpPr>
          <p:cNvPr id="19" name="Text 17"/>
          <p:cNvSpPr/>
          <p:nvPr/>
        </p:nvSpPr>
        <p:spPr>
          <a:xfrm>
            <a:off x="7497008" y="2473166"/>
            <a:ext cx="2254448" cy="281821"/>
          </a:xfrm>
          <a:prstGeom prst="rect">
            <a:avLst/>
          </a:prstGeom>
          <a:noFill/>
          <a:ln/>
        </p:spPr>
        <p:txBody>
          <a:bodyPr wrap="none" lIns="0" tIns="0" rIns="0" bIns="0" rtlCol="0" anchor="t"/>
          <a:lstStyle/>
          <a:p>
            <a:pPr algn="l" indent="0" marL="0">
              <a:lnSpc>
                <a:spcPts val="2200"/>
              </a:lnSpc>
              <a:buNone/>
            </a:pPr>
            <a:r>
              <a:rPr lang="en-US" sz="1750" dirty="0">
                <a:solidFill>
                  <a:srgbClr val="1F1E1E"/>
                </a:solidFill>
                <a:latin typeface="Sora Semi Bold" pitchFamily="34" charset="0"/>
                <a:ea typeface="Sora Semi Bold" pitchFamily="34" charset="-122"/>
                <a:cs typeface="Sora Semi Bold" pitchFamily="34" charset="-120"/>
              </a:rPr>
              <a:t>Application</a:t>
            </a:r>
            <a:endParaRPr lang="en-US" sz="1750" dirty="0"/>
          </a:p>
        </p:txBody>
      </p:sp>
      <p:sp>
        <p:nvSpPr>
          <p:cNvPr id="20" name="Text 18"/>
          <p:cNvSpPr/>
          <p:nvPr/>
        </p:nvSpPr>
        <p:spPr>
          <a:xfrm>
            <a:off x="7497008" y="2897743"/>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Service identity &amp; mTLS</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Mutual authentication via service mesh or API gateway</a:t>
            </a:r>
            <a:endParaRPr lang="en-US" sz="1100" dirty="0"/>
          </a:p>
        </p:txBody>
      </p:sp>
      <p:sp>
        <p:nvSpPr>
          <p:cNvPr id="21" name="Text 19"/>
          <p:cNvSpPr/>
          <p:nvPr/>
        </p:nvSpPr>
        <p:spPr>
          <a:xfrm>
            <a:off x="7497008" y="3175992"/>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Externalized authorization</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OPA/XACML for consistent policy enforcement</a:t>
            </a:r>
            <a:endParaRPr lang="en-US" sz="1100" dirty="0"/>
          </a:p>
        </p:txBody>
      </p:sp>
      <p:sp>
        <p:nvSpPr>
          <p:cNvPr id="22" name="Text 20"/>
          <p:cNvSpPr/>
          <p:nvPr/>
        </p:nvSpPr>
        <p:spPr>
          <a:xfrm>
            <a:off x="7497008" y="3454241"/>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CIAM for external users</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Customer identity and access management</a:t>
            </a:r>
            <a:endParaRPr lang="en-US" sz="1100" dirty="0"/>
          </a:p>
        </p:txBody>
      </p:sp>
      <p:sp>
        <p:nvSpPr>
          <p:cNvPr id="23" name="Text 21"/>
          <p:cNvSpPr/>
          <p:nvPr/>
        </p:nvSpPr>
        <p:spPr>
          <a:xfrm>
            <a:off x="7497008" y="3732490"/>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API gateway protection</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Rate limiting, threat detection, token validation</a:t>
            </a:r>
            <a:endParaRPr lang="en-US" sz="1100" dirty="0"/>
          </a:p>
        </p:txBody>
      </p:sp>
      <p:sp>
        <p:nvSpPr>
          <p:cNvPr id="24" name="Text 22"/>
          <p:cNvSpPr/>
          <p:nvPr/>
        </p:nvSpPr>
        <p:spPr>
          <a:xfrm>
            <a:off x="7497008" y="4103608"/>
            <a:ext cx="2254448" cy="281821"/>
          </a:xfrm>
          <a:prstGeom prst="rect">
            <a:avLst/>
          </a:prstGeom>
          <a:noFill/>
          <a:ln/>
        </p:spPr>
        <p:txBody>
          <a:bodyPr wrap="none" lIns="0" tIns="0" rIns="0" bIns="0" rtlCol="0" anchor="t"/>
          <a:lstStyle/>
          <a:p>
            <a:pPr algn="l" indent="0" marL="0">
              <a:lnSpc>
                <a:spcPts val="2200"/>
              </a:lnSpc>
              <a:buNone/>
            </a:pPr>
            <a:r>
              <a:rPr lang="en-US" sz="1750" dirty="0">
                <a:solidFill>
                  <a:srgbClr val="1F1E1E"/>
                </a:solidFill>
                <a:latin typeface="Sora Semi Bold" pitchFamily="34" charset="0"/>
                <a:ea typeface="Sora Semi Bold" pitchFamily="34" charset="-122"/>
                <a:cs typeface="Sora Semi Bold" pitchFamily="34" charset="-120"/>
              </a:rPr>
              <a:t>Data</a:t>
            </a:r>
            <a:endParaRPr lang="en-US" sz="1750" dirty="0"/>
          </a:p>
        </p:txBody>
      </p:sp>
      <p:sp>
        <p:nvSpPr>
          <p:cNvPr id="25" name="Text 23"/>
          <p:cNvSpPr/>
          <p:nvPr/>
        </p:nvSpPr>
        <p:spPr>
          <a:xfrm>
            <a:off x="7497008" y="4528185"/>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Classification &amp; labeling</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Automated tagging based on sensitivity</a:t>
            </a:r>
            <a:endParaRPr lang="en-US" sz="1100" dirty="0"/>
          </a:p>
        </p:txBody>
      </p:sp>
      <p:sp>
        <p:nvSpPr>
          <p:cNvPr id="26" name="Text 24"/>
          <p:cNvSpPr/>
          <p:nvPr/>
        </p:nvSpPr>
        <p:spPr>
          <a:xfrm>
            <a:off x="7497008" y="4806434"/>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Encryption at rest and in transit</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KMS/HSM key management</a:t>
            </a:r>
            <a:endParaRPr lang="en-US" sz="1100" dirty="0"/>
          </a:p>
        </p:txBody>
      </p:sp>
      <p:sp>
        <p:nvSpPr>
          <p:cNvPr id="27" name="Text 25"/>
          <p:cNvSpPr/>
          <p:nvPr/>
        </p:nvSpPr>
        <p:spPr>
          <a:xfrm>
            <a:off x="7497008" y="5084683"/>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Tokenization</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Replace sensitive data with non-sensitive tokens</a:t>
            </a:r>
            <a:endParaRPr lang="en-US" sz="1100" dirty="0"/>
          </a:p>
        </p:txBody>
      </p:sp>
      <p:sp>
        <p:nvSpPr>
          <p:cNvPr id="28" name="Text 26"/>
          <p:cNvSpPr/>
          <p:nvPr/>
        </p:nvSpPr>
        <p:spPr>
          <a:xfrm>
            <a:off x="7497008" y="5362932"/>
            <a:ext cx="6569988" cy="228362"/>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DLP &amp; data access governance</a:t>
            </a:r>
            <a:pPr algn="l" indent="0" marL="0">
              <a:lnSpc>
                <a:spcPts val="1750"/>
              </a:lnSpc>
              <a:buNone/>
            </a:pPr>
            <a:r>
              <a:rPr lang="en-US" sz="1100" dirty="0">
                <a:solidFill>
                  <a:srgbClr val="3B3535"/>
                </a:solidFill>
                <a:latin typeface="Sora Light" pitchFamily="34" charset="0"/>
                <a:ea typeface="Sora Light" pitchFamily="34" charset="-122"/>
                <a:cs typeface="Sora Light" pitchFamily="34" charset="-120"/>
              </a:rPr>
              <a:t> — Prevent exfiltration, audit access patterns</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79095" y="260628"/>
            <a:ext cx="3176587"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Maturity Model Heatmap</a:t>
            </a:r>
            <a:endParaRPr lang="en-US" sz="1950" dirty="0"/>
          </a:p>
        </p:txBody>
      </p:sp>
      <p:sp>
        <p:nvSpPr>
          <p:cNvPr id="3" name="Text 1"/>
          <p:cNvSpPr/>
          <p:nvPr/>
        </p:nvSpPr>
        <p:spPr>
          <a:xfrm>
            <a:off x="379095" y="761881"/>
            <a:ext cx="1387221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This heatmap provides a clear snapshot of your current Zero Trust maturity across all five pillars and establishes realistic 12-month targets. Each pillar is assessed across four progressive levels: Initial (ad hoc processes), Developing (documented but manual), Advanced (automated with metrics), and Optimized (continuous improvement with AI/ML).</a:t>
            </a:r>
            <a:endParaRPr lang="en-US" sz="700" dirty="0"/>
          </a:p>
        </p:txBody>
      </p:sp>
      <p:pic>
        <p:nvPicPr>
          <p:cNvPr id="4" name="Image 0" descr="preencoded.png">    </p:cNvPr>
          <p:cNvPicPr>
            <a:picLocks noChangeAspect="1"/>
          </p:cNvPicPr>
          <p:nvPr/>
        </p:nvPicPr>
        <p:blipFill>
          <a:blip r:embed="rId1"/>
          <a:stretch>
            <a:fillRect/>
          </a:stretch>
        </p:blipFill>
        <p:spPr>
          <a:xfrm>
            <a:off x="379095" y="1171575"/>
            <a:ext cx="13872210" cy="7483912"/>
          </a:xfrm>
          <a:prstGeom prst="rect">
            <a:avLst/>
          </a:prstGeom>
        </p:spPr>
      </p:pic>
      <p:sp>
        <p:nvSpPr>
          <p:cNvPr id="5" name="Shape 2"/>
          <p:cNvSpPr/>
          <p:nvPr/>
        </p:nvSpPr>
        <p:spPr>
          <a:xfrm>
            <a:off x="6437590" y="8655487"/>
            <a:ext cx="94774" cy="94774"/>
          </a:xfrm>
          <a:prstGeom prst="roundRect">
            <a:avLst>
              <a:gd name="adj" fmla="val 19296"/>
            </a:avLst>
          </a:prstGeom>
          <a:solidFill>
            <a:srgbClr val="44080E"/>
          </a:solidFill>
          <a:ln/>
        </p:spPr>
      </p:sp>
      <p:sp>
        <p:nvSpPr>
          <p:cNvPr id="6" name="Text 3"/>
          <p:cNvSpPr/>
          <p:nvPr/>
        </p:nvSpPr>
        <p:spPr>
          <a:xfrm>
            <a:off x="6593324" y="8655487"/>
            <a:ext cx="645676" cy="94774"/>
          </a:xfrm>
          <a:prstGeom prst="rect">
            <a:avLst/>
          </a:prstGeom>
          <a:noFill/>
          <a:ln/>
        </p:spPr>
        <p:txBody>
          <a:bodyPr wrap="none" lIns="0" tIns="0" rIns="0" bIns="0" rtlCol="0" anchor="t"/>
          <a:lstStyle/>
          <a:p>
            <a:pPr algn="l" indent="0" marL="0">
              <a:lnSpc>
                <a:spcPts val="700"/>
              </a:lnSpc>
              <a:buNone/>
            </a:pPr>
            <a:r>
              <a:rPr lang="en-US" sz="700" dirty="0">
                <a:solidFill>
                  <a:srgbClr val="3B3535"/>
                </a:solidFill>
                <a:latin typeface="Sora Light" pitchFamily="34" charset="0"/>
                <a:ea typeface="Sora Light" pitchFamily="34" charset="-122"/>
                <a:cs typeface="Sora Light" pitchFamily="34" charset="-120"/>
              </a:rPr>
              <a:t>Current State</a:t>
            </a:r>
            <a:endParaRPr lang="en-US" sz="700" dirty="0"/>
          </a:p>
        </p:txBody>
      </p:sp>
      <p:sp>
        <p:nvSpPr>
          <p:cNvPr id="7" name="Shape 4"/>
          <p:cNvSpPr/>
          <p:nvPr/>
        </p:nvSpPr>
        <p:spPr>
          <a:xfrm>
            <a:off x="7391400" y="8655487"/>
            <a:ext cx="94774" cy="94774"/>
          </a:xfrm>
          <a:prstGeom prst="roundRect">
            <a:avLst>
              <a:gd name="adj" fmla="val 19296"/>
            </a:avLst>
          </a:prstGeom>
          <a:solidFill>
            <a:srgbClr val="B61626"/>
          </a:solidFill>
          <a:ln/>
        </p:spPr>
      </p:sp>
      <p:sp>
        <p:nvSpPr>
          <p:cNvPr id="8" name="Text 5"/>
          <p:cNvSpPr/>
          <p:nvPr/>
        </p:nvSpPr>
        <p:spPr>
          <a:xfrm>
            <a:off x="7547134" y="8655487"/>
            <a:ext cx="780931" cy="94774"/>
          </a:xfrm>
          <a:prstGeom prst="rect">
            <a:avLst/>
          </a:prstGeom>
          <a:noFill/>
          <a:ln/>
        </p:spPr>
        <p:txBody>
          <a:bodyPr wrap="none" lIns="0" tIns="0" rIns="0" bIns="0" rtlCol="0" anchor="t"/>
          <a:lstStyle/>
          <a:p>
            <a:pPr algn="l" indent="0" marL="0">
              <a:lnSpc>
                <a:spcPts val="700"/>
              </a:lnSpc>
              <a:buNone/>
            </a:pPr>
            <a:r>
              <a:rPr lang="en-US" sz="700" dirty="0">
                <a:solidFill>
                  <a:srgbClr val="3B3535"/>
                </a:solidFill>
                <a:latin typeface="Sora Light" pitchFamily="34" charset="0"/>
                <a:ea typeface="Sora Light" pitchFamily="34" charset="-122"/>
                <a:cs typeface="Sora Light" pitchFamily="34" charset="-120"/>
              </a:rPr>
              <a:t>12-Month Target</a:t>
            </a:r>
            <a:endParaRPr lang="en-US" sz="700" dirty="0"/>
          </a:p>
        </p:txBody>
      </p:sp>
      <p:sp>
        <p:nvSpPr>
          <p:cNvPr id="9" name="Text 6"/>
          <p:cNvSpPr/>
          <p:nvPr/>
        </p:nvSpPr>
        <p:spPr>
          <a:xfrm>
            <a:off x="379095" y="914126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Level 1: Initial</a:t>
            </a:r>
            <a:endParaRPr lang="en-US" sz="950" dirty="0"/>
          </a:p>
        </p:txBody>
      </p:sp>
      <p:sp>
        <p:nvSpPr>
          <p:cNvPr id="10" name="Text 7"/>
          <p:cNvSpPr/>
          <p:nvPr/>
        </p:nvSpPr>
        <p:spPr>
          <a:xfrm>
            <a:off x="379095" y="9392007"/>
            <a:ext cx="442281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Ad hoc security processes, inconsistent enforcement, limited visibility, manual responses</a:t>
            </a:r>
            <a:endParaRPr lang="en-US" sz="700" dirty="0"/>
          </a:p>
        </p:txBody>
      </p:sp>
      <p:sp>
        <p:nvSpPr>
          <p:cNvPr id="11" name="Text 8"/>
          <p:cNvSpPr/>
          <p:nvPr/>
        </p:nvSpPr>
        <p:spPr>
          <a:xfrm>
            <a:off x="5040749" y="914126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Level 2: Developing</a:t>
            </a:r>
            <a:endParaRPr lang="en-US" sz="950" dirty="0"/>
          </a:p>
        </p:txBody>
      </p:sp>
      <p:sp>
        <p:nvSpPr>
          <p:cNvPr id="12" name="Text 9"/>
          <p:cNvSpPr/>
          <p:nvPr/>
        </p:nvSpPr>
        <p:spPr>
          <a:xfrm>
            <a:off x="5040749" y="9392007"/>
            <a:ext cx="4422815"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Documented policies, some automation, basic telemetry, reactive posture management</a:t>
            </a:r>
            <a:endParaRPr lang="en-US" sz="700" dirty="0"/>
          </a:p>
        </p:txBody>
      </p:sp>
      <p:sp>
        <p:nvSpPr>
          <p:cNvPr id="13" name="Text 10"/>
          <p:cNvSpPr/>
          <p:nvPr/>
        </p:nvSpPr>
        <p:spPr>
          <a:xfrm>
            <a:off x="9702403" y="9141262"/>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1F1E1E"/>
                </a:solidFill>
                <a:latin typeface="Sora Semi Bold" pitchFamily="34" charset="0"/>
                <a:ea typeface="Sora Semi Bold" pitchFamily="34" charset="-122"/>
                <a:cs typeface="Sora Semi Bold" pitchFamily="34" charset="-120"/>
              </a:rPr>
              <a:t>Level 3: Advanced</a:t>
            </a:r>
            <a:endParaRPr lang="en-US" sz="950" dirty="0"/>
          </a:p>
        </p:txBody>
      </p:sp>
      <p:sp>
        <p:nvSpPr>
          <p:cNvPr id="14" name="Text 11"/>
          <p:cNvSpPr/>
          <p:nvPr/>
        </p:nvSpPr>
        <p:spPr>
          <a:xfrm>
            <a:off x="9702403" y="9392007"/>
            <a:ext cx="4563904" cy="151567"/>
          </a:xfrm>
          <a:prstGeom prst="rect">
            <a:avLst/>
          </a:prstGeom>
          <a:noFill/>
          <a:ln/>
        </p:spPr>
        <p:txBody>
          <a:bodyPr wrap="non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Automated enforcement, rich context signals, proactive monitoring, policy-as-code foundation</a:t>
            </a:r>
            <a:endParaRPr lang="en-US" sz="700" dirty="0"/>
          </a:p>
        </p:txBody>
      </p:sp>
      <p:sp>
        <p:nvSpPr>
          <p:cNvPr id="15" name="Shape 12"/>
          <p:cNvSpPr/>
          <p:nvPr/>
        </p:nvSpPr>
        <p:spPr>
          <a:xfrm>
            <a:off x="379095" y="9735383"/>
            <a:ext cx="4560808" cy="735925"/>
          </a:xfrm>
          <a:prstGeom prst="roundRect">
            <a:avLst>
              <a:gd name="adj" fmla="val 9940"/>
            </a:avLst>
          </a:prstGeom>
          <a:solidFill>
            <a:srgbClr val="FFFFFF"/>
          </a:solidFill>
          <a:ln w="15240">
            <a:solidFill>
              <a:srgbClr val="DFB8BC"/>
            </a:solidFill>
            <a:prstDash val="solid"/>
          </a:ln>
        </p:spPr>
      </p:sp>
      <p:sp>
        <p:nvSpPr>
          <p:cNvPr id="16" name="Shape 13"/>
          <p:cNvSpPr/>
          <p:nvPr/>
        </p:nvSpPr>
        <p:spPr>
          <a:xfrm>
            <a:off x="363855" y="9735383"/>
            <a:ext cx="60960" cy="735925"/>
          </a:xfrm>
          <a:prstGeom prst="roundRect">
            <a:avLst>
              <a:gd name="adj" fmla="val 65308"/>
            </a:avLst>
          </a:prstGeom>
          <a:solidFill>
            <a:srgbClr val="DA1B2E"/>
          </a:solidFill>
          <a:ln/>
        </p:spPr>
      </p:sp>
      <p:sp>
        <p:nvSpPr>
          <p:cNvPr id="17" name="Text 14"/>
          <p:cNvSpPr/>
          <p:nvPr/>
        </p:nvSpPr>
        <p:spPr>
          <a:xfrm>
            <a:off x="534829" y="9845397"/>
            <a:ext cx="1311712"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Identity Assessment</a:t>
            </a:r>
            <a:endParaRPr lang="en-US" sz="950" dirty="0"/>
          </a:p>
        </p:txBody>
      </p:sp>
      <p:sp>
        <p:nvSpPr>
          <p:cNvPr id="18" name="Text 15"/>
          <p:cNvSpPr/>
          <p:nvPr/>
        </p:nvSpPr>
        <p:spPr>
          <a:xfrm>
            <a:off x="534829" y="10058162"/>
            <a:ext cx="4295061"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SSO coverage across applications, MFA strength and adoption, risk signal integration, privileged access management (PAM) and just-in-time access implementation</a:t>
            </a:r>
            <a:endParaRPr lang="en-US" sz="700" dirty="0"/>
          </a:p>
        </p:txBody>
      </p:sp>
      <p:sp>
        <p:nvSpPr>
          <p:cNvPr id="19" name="Shape 16"/>
          <p:cNvSpPr/>
          <p:nvPr/>
        </p:nvSpPr>
        <p:spPr>
          <a:xfrm>
            <a:off x="5034677" y="9735383"/>
            <a:ext cx="4560927" cy="735925"/>
          </a:xfrm>
          <a:prstGeom prst="roundRect">
            <a:avLst>
              <a:gd name="adj" fmla="val 9940"/>
            </a:avLst>
          </a:prstGeom>
          <a:solidFill>
            <a:srgbClr val="FFFFFF"/>
          </a:solidFill>
          <a:ln w="15240">
            <a:solidFill>
              <a:srgbClr val="DFB8BC"/>
            </a:solidFill>
            <a:prstDash val="solid"/>
          </a:ln>
        </p:spPr>
      </p:sp>
      <p:sp>
        <p:nvSpPr>
          <p:cNvPr id="20" name="Shape 17"/>
          <p:cNvSpPr/>
          <p:nvPr/>
        </p:nvSpPr>
        <p:spPr>
          <a:xfrm>
            <a:off x="5019437" y="9735383"/>
            <a:ext cx="60960" cy="735925"/>
          </a:xfrm>
          <a:prstGeom prst="roundRect">
            <a:avLst>
              <a:gd name="adj" fmla="val 65308"/>
            </a:avLst>
          </a:prstGeom>
          <a:solidFill>
            <a:srgbClr val="DA1B2E"/>
          </a:solidFill>
          <a:ln/>
        </p:spPr>
      </p:sp>
      <p:sp>
        <p:nvSpPr>
          <p:cNvPr id="21" name="Text 18"/>
          <p:cNvSpPr/>
          <p:nvPr/>
        </p:nvSpPr>
        <p:spPr>
          <a:xfrm>
            <a:off x="5190411" y="9845397"/>
            <a:ext cx="1248966"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Device Assessment</a:t>
            </a:r>
            <a:endParaRPr lang="en-US" sz="950" dirty="0"/>
          </a:p>
        </p:txBody>
      </p:sp>
      <p:sp>
        <p:nvSpPr>
          <p:cNvPr id="22" name="Text 19"/>
          <p:cNvSpPr/>
          <p:nvPr/>
        </p:nvSpPr>
        <p:spPr>
          <a:xfrm>
            <a:off x="5190411" y="10058162"/>
            <a:ext cx="429518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Percentage of managed devices, automated posture gates, certificate-based device identity, patch compliance SLAs and enforcement mechanisms</a:t>
            </a:r>
            <a:endParaRPr lang="en-US" sz="700" dirty="0"/>
          </a:p>
        </p:txBody>
      </p:sp>
      <p:sp>
        <p:nvSpPr>
          <p:cNvPr id="23" name="Shape 20"/>
          <p:cNvSpPr/>
          <p:nvPr/>
        </p:nvSpPr>
        <p:spPr>
          <a:xfrm>
            <a:off x="9690378" y="9735383"/>
            <a:ext cx="4560927" cy="735925"/>
          </a:xfrm>
          <a:prstGeom prst="roundRect">
            <a:avLst>
              <a:gd name="adj" fmla="val 9940"/>
            </a:avLst>
          </a:prstGeom>
          <a:solidFill>
            <a:srgbClr val="FFFFFF"/>
          </a:solidFill>
          <a:ln w="15240">
            <a:solidFill>
              <a:srgbClr val="DFB8BC"/>
            </a:solidFill>
            <a:prstDash val="solid"/>
          </a:ln>
        </p:spPr>
      </p:sp>
      <p:sp>
        <p:nvSpPr>
          <p:cNvPr id="24" name="Shape 21"/>
          <p:cNvSpPr/>
          <p:nvPr/>
        </p:nvSpPr>
        <p:spPr>
          <a:xfrm>
            <a:off x="9675138" y="9735383"/>
            <a:ext cx="60960" cy="735925"/>
          </a:xfrm>
          <a:prstGeom prst="roundRect">
            <a:avLst>
              <a:gd name="adj" fmla="val 65308"/>
            </a:avLst>
          </a:prstGeom>
          <a:solidFill>
            <a:srgbClr val="DA1B2E"/>
          </a:solidFill>
          <a:ln/>
        </p:spPr>
      </p:sp>
      <p:sp>
        <p:nvSpPr>
          <p:cNvPr id="25" name="Text 22"/>
          <p:cNvSpPr/>
          <p:nvPr/>
        </p:nvSpPr>
        <p:spPr>
          <a:xfrm>
            <a:off x="9846112" y="9845397"/>
            <a:ext cx="1370767"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Network Assessment</a:t>
            </a:r>
            <a:endParaRPr lang="en-US" sz="950" dirty="0"/>
          </a:p>
        </p:txBody>
      </p:sp>
      <p:sp>
        <p:nvSpPr>
          <p:cNvPr id="26" name="Text 23"/>
          <p:cNvSpPr/>
          <p:nvPr/>
        </p:nvSpPr>
        <p:spPr>
          <a:xfrm>
            <a:off x="9846112" y="10058162"/>
            <a:ext cx="429518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ZTNA coverage replacing VPN, microsegmentation deployment, egress policy enforcement, NAC posture validation at physical access points</a:t>
            </a:r>
            <a:endParaRPr lang="en-US" sz="700" dirty="0"/>
          </a:p>
        </p:txBody>
      </p:sp>
      <p:sp>
        <p:nvSpPr>
          <p:cNvPr id="27" name="Shape 24"/>
          <p:cNvSpPr/>
          <p:nvPr/>
        </p:nvSpPr>
        <p:spPr>
          <a:xfrm>
            <a:off x="379095" y="10566083"/>
            <a:ext cx="4560808" cy="735925"/>
          </a:xfrm>
          <a:prstGeom prst="roundRect">
            <a:avLst>
              <a:gd name="adj" fmla="val 9940"/>
            </a:avLst>
          </a:prstGeom>
          <a:solidFill>
            <a:srgbClr val="FFFFFF"/>
          </a:solidFill>
          <a:ln w="15240">
            <a:solidFill>
              <a:srgbClr val="DFB8BC"/>
            </a:solidFill>
            <a:prstDash val="solid"/>
          </a:ln>
        </p:spPr>
      </p:sp>
      <p:sp>
        <p:nvSpPr>
          <p:cNvPr id="28" name="Shape 25"/>
          <p:cNvSpPr/>
          <p:nvPr/>
        </p:nvSpPr>
        <p:spPr>
          <a:xfrm>
            <a:off x="363855" y="10566083"/>
            <a:ext cx="60960" cy="735925"/>
          </a:xfrm>
          <a:prstGeom prst="roundRect">
            <a:avLst>
              <a:gd name="adj" fmla="val 65308"/>
            </a:avLst>
          </a:prstGeom>
          <a:solidFill>
            <a:srgbClr val="DA1B2E"/>
          </a:solidFill>
          <a:ln/>
        </p:spPr>
      </p:sp>
      <p:sp>
        <p:nvSpPr>
          <p:cNvPr id="29" name="Text 26"/>
          <p:cNvSpPr/>
          <p:nvPr/>
        </p:nvSpPr>
        <p:spPr>
          <a:xfrm>
            <a:off x="534829" y="10676096"/>
            <a:ext cx="1566029"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Application Assessment</a:t>
            </a:r>
            <a:endParaRPr lang="en-US" sz="950" dirty="0"/>
          </a:p>
        </p:txBody>
      </p:sp>
      <p:sp>
        <p:nvSpPr>
          <p:cNvPr id="30" name="Text 27"/>
          <p:cNvSpPr/>
          <p:nvPr/>
        </p:nvSpPr>
        <p:spPr>
          <a:xfrm>
            <a:off x="534829" y="10888861"/>
            <a:ext cx="4295061"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Service-to-service identity and mTLS adoption, externalized authorization (OPA/XACML), API gateway deployment, legacy application mitigation strategies</a:t>
            </a:r>
            <a:endParaRPr lang="en-US" sz="700" dirty="0"/>
          </a:p>
        </p:txBody>
      </p:sp>
      <p:sp>
        <p:nvSpPr>
          <p:cNvPr id="31" name="Shape 28"/>
          <p:cNvSpPr/>
          <p:nvPr/>
        </p:nvSpPr>
        <p:spPr>
          <a:xfrm>
            <a:off x="5034677" y="10566083"/>
            <a:ext cx="4560927" cy="735925"/>
          </a:xfrm>
          <a:prstGeom prst="roundRect">
            <a:avLst>
              <a:gd name="adj" fmla="val 9940"/>
            </a:avLst>
          </a:prstGeom>
          <a:solidFill>
            <a:srgbClr val="FFFFFF"/>
          </a:solidFill>
          <a:ln w="15240">
            <a:solidFill>
              <a:srgbClr val="DFB8BC"/>
            </a:solidFill>
            <a:prstDash val="solid"/>
          </a:ln>
        </p:spPr>
      </p:sp>
      <p:sp>
        <p:nvSpPr>
          <p:cNvPr id="32" name="Shape 29"/>
          <p:cNvSpPr/>
          <p:nvPr/>
        </p:nvSpPr>
        <p:spPr>
          <a:xfrm>
            <a:off x="5019437" y="10566083"/>
            <a:ext cx="60960" cy="735925"/>
          </a:xfrm>
          <a:prstGeom prst="roundRect">
            <a:avLst>
              <a:gd name="adj" fmla="val 65308"/>
            </a:avLst>
          </a:prstGeom>
          <a:solidFill>
            <a:srgbClr val="DA1B2E"/>
          </a:solidFill>
          <a:ln/>
        </p:spPr>
      </p:sp>
      <p:sp>
        <p:nvSpPr>
          <p:cNvPr id="33" name="Text 30"/>
          <p:cNvSpPr/>
          <p:nvPr/>
        </p:nvSpPr>
        <p:spPr>
          <a:xfrm>
            <a:off x="5190411" y="10676096"/>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Data Assessment</a:t>
            </a:r>
            <a:endParaRPr lang="en-US" sz="950" dirty="0"/>
          </a:p>
        </p:txBody>
      </p:sp>
      <p:sp>
        <p:nvSpPr>
          <p:cNvPr id="34" name="Text 31"/>
          <p:cNvSpPr/>
          <p:nvPr/>
        </p:nvSpPr>
        <p:spPr>
          <a:xfrm>
            <a:off x="5190411" y="10888861"/>
            <a:ext cx="429518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Classification coverage and accuracy, encryption-by-default enforcement, DLP effectiveness metrics, data access governance and audit trails</a:t>
            </a:r>
            <a:endParaRPr lang="en-US" sz="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8154" y="652701"/>
            <a:ext cx="5198507" cy="384929"/>
          </a:xfrm>
          <a:prstGeom prst="rect">
            <a:avLst/>
          </a:prstGeom>
          <a:noFill/>
          <a:ln/>
        </p:spPr>
        <p:txBody>
          <a:bodyPr wrap="none" lIns="0" tIns="0" rIns="0" bIns="0" rtlCol="0" anchor="t"/>
          <a:lstStyle/>
          <a:p>
            <a:pPr algn="l" indent="0" marL="0">
              <a:lnSpc>
                <a:spcPts val="3000"/>
              </a:lnSpc>
              <a:buNone/>
            </a:pPr>
            <a:r>
              <a:rPr lang="en-US" sz="2400" dirty="0">
                <a:solidFill>
                  <a:srgbClr val="1F1E1E"/>
                </a:solidFill>
                <a:latin typeface="Sora Semi Bold" pitchFamily="34" charset="0"/>
                <a:ea typeface="Sora Semi Bold" pitchFamily="34" charset="-122"/>
                <a:cs typeface="Sora Semi Bold" pitchFamily="34" charset="-120"/>
              </a:rPr>
              <a:t>Phased Rollout: 90/180/365 Days</a:t>
            </a:r>
            <a:endParaRPr lang="en-US" sz="2400" dirty="0"/>
          </a:p>
        </p:txBody>
      </p:sp>
      <p:sp>
        <p:nvSpPr>
          <p:cNvPr id="3" name="Text 1"/>
          <p:cNvSpPr/>
          <p:nvPr/>
        </p:nvSpPr>
        <p:spPr>
          <a:xfrm>
            <a:off x="468154" y="1271707"/>
            <a:ext cx="13694093" cy="374333"/>
          </a:xfrm>
          <a:prstGeom prst="rect">
            <a:avLst/>
          </a:prstGeom>
          <a:noFill/>
          <a:ln/>
        </p:spPr>
        <p:txBody>
          <a:bodyPr wrap="square" lIns="0" tIns="0" rIns="0" bIns="0" rtlCol="0" anchor="t"/>
          <a:lstStyle/>
          <a:p>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A successful Zero Trust transformation requires careful phasing to minimize disruption while building momentum. This timeline balances quick wins that demonstrate value with longer-term initiatives that require cultural change and technical modernization. Each phase builds on the previous one, creating a foundation for sustainable security improvement.</a:t>
            </a:r>
            <a:endParaRPr lang="en-US" sz="900" dirty="0"/>
          </a:p>
        </p:txBody>
      </p:sp>
      <p:sp>
        <p:nvSpPr>
          <p:cNvPr id="4" name="Shape 2"/>
          <p:cNvSpPr/>
          <p:nvPr/>
        </p:nvSpPr>
        <p:spPr>
          <a:xfrm>
            <a:off x="7307580" y="1777722"/>
            <a:ext cx="15240" cy="5799177"/>
          </a:xfrm>
          <a:prstGeom prst="roundRect">
            <a:avLst>
              <a:gd name="adj" fmla="val 322619"/>
            </a:avLst>
          </a:prstGeom>
          <a:solidFill>
            <a:srgbClr val="DFB8BC"/>
          </a:solidFill>
          <a:ln/>
        </p:spPr>
      </p:sp>
      <p:sp>
        <p:nvSpPr>
          <p:cNvPr id="5" name="Shape 3"/>
          <p:cNvSpPr/>
          <p:nvPr/>
        </p:nvSpPr>
        <p:spPr>
          <a:xfrm>
            <a:off x="6847642" y="1901785"/>
            <a:ext cx="351115" cy="15240"/>
          </a:xfrm>
          <a:prstGeom prst="roundRect">
            <a:avLst>
              <a:gd name="adj" fmla="val 322619"/>
            </a:avLst>
          </a:prstGeom>
          <a:solidFill>
            <a:srgbClr val="DFB8BC"/>
          </a:solidFill>
          <a:ln/>
        </p:spPr>
      </p:sp>
      <p:sp>
        <p:nvSpPr>
          <p:cNvPr id="6" name="Shape 4"/>
          <p:cNvSpPr/>
          <p:nvPr/>
        </p:nvSpPr>
        <p:spPr>
          <a:xfrm>
            <a:off x="7183517" y="1777722"/>
            <a:ext cx="263366" cy="263366"/>
          </a:xfrm>
          <a:prstGeom prst="roundRect">
            <a:avLst>
              <a:gd name="adj" fmla="val 18669"/>
            </a:avLst>
          </a:prstGeom>
          <a:solidFill>
            <a:srgbClr val="F9D2D6"/>
          </a:solidFill>
          <a:ln w="7620">
            <a:solidFill>
              <a:srgbClr val="DFB8BC"/>
            </a:solidFill>
            <a:prstDash val="solid"/>
          </a:ln>
        </p:spPr>
      </p:sp>
      <p:sp>
        <p:nvSpPr>
          <p:cNvPr id="7" name="Text 5"/>
          <p:cNvSpPr/>
          <p:nvPr/>
        </p:nvSpPr>
        <p:spPr>
          <a:xfrm>
            <a:off x="7222808" y="1793915"/>
            <a:ext cx="184785" cy="230981"/>
          </a:xfrm>
          <a:prstGeom prst="rect">
            <a:avLst/>
          </a:prstGeom>
          <a:noFill/>
          <a:ln/>
        </p:spPr>
        <p:txBody>
          <a:bodyPr wrap="none" lIns="0" tIns="0" rIns="0" bIns="0" rtlCol="0" anchor="t"/>
          <a:lstStyle/>
          <a:p>
            <a:pPr algn="ctr" indent="0" marL="0">
              <a:lnSpc>
                <a:spcPts val="1450"/>
              </a:lnSpc>
              <a:buNone/>
            </a:pPr>
            <a:r>
              <a:rPr lang="en-US" sz="1450" dirty="0">
                <a:solidFill>
                  <a:srgbClr val="3B3535"/>
                </a:solidFill>
                <a:latin typeface="Sora Semi Bold" pitchFamily="34" charset="0"/>
                <a:ea typeface="Sora Semi Bold" pitchFamily="34" charset="-122"/>
                <a:cs typeface="Sora Semi Bold" pitchFamily="34" charset="-120"/>
              </a:rPr>
              <a:t>1</a:t>
            </a:r>
            <a:endParaRPr lang="en-US" sz="1450" dirty="0"/>
          </a:p>
        </p:txBody>
      </p:sp>
      <p:sp>
        <p:nvSpPr>
          <p:cNvPr id="8" name="Text 6"/>
          <p:cNvSpPr/>
          <p:nvPr/>
        </p:nvSpPr>
        <p:spPr>
          <a:xfrm>
            <a:off x="3841671" y="1817846"/>
            <a:ext cx="2888218" cy="192524"/>
          </a:xfrm>
          <a:prstGeom prst="rect">
            <a:avLst/>
          </a:prstGeom>
          <a:noFill/>
          <a:ln/>
        </p:spPr>
        <p:txBody>
          <a:bodyPr wrap="none" lIns="0" tIns="0" rIns="0" bIns="0" rtlCol="0" anchor="t"/>
          <a:lstStyle/>
          <a:p>
            <a:pPr algn="r"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Days 0–90: Foundation &amp; Quick Wins</a:t>
            </a:r>
            <a:endParaRPr lang="en-US" sz="1200" dirty="0"/>
          </a:p>
        </p:txBody>
      </p:sp>
      <p:sp>
        <p:nvSpPr>
          <p:cNvPr id="9" name="Text 7"/>
          <p:cNvSpPr/>
          <p:nvPr/>
        </p:nvSpPr>
        <p:spPr>
          <a:xfrm>
            <a:off x="468154" y="2080498"/>
            <a:ext cx="6261735" cy="374333"/>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Governance:</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Name executive sponsor and form cross-functional Zero Trust steering committee with representatives from security, IT, engineering, and business units.</a:t>
            </a:r>
            <a:endParaRPr lang="en-US" sz="900" dirty="0"/>
          </a:p>
        </p:txBody>
      </p:sp>
      <p:sp>
        <p:nvSpPr>
          <p:cNvPr id="10" name="Text 8"/>
          <p:cNvSpPr/>
          <p:nvPr/>
        </p:nvSpPr>
        <p:spPr>
          <a:xfrm>
            <a:off x="468154" y="2524958"/>
            <a:ext cx="6261735" cy="374333"/>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Identity baseline:</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Implement SSO for top 20 business-critical applications. Enable MFA for 100% of users with phishing-resistant methods. Block legacy authentication protocols to eliminate weak entry points.</a:t>
            </a:r>
            <a:endParaRPr lang="en-US" sz="900" dirty="0"/>
          </a:p>
        </p:txBody>
      </p:sp>
      <p:sp>
        <p:nvSpPr>
          <p:cNvPr id="11" name="Text 9"/>
          <p:cNvSpPr/>
          <p:nvPr/>
        </p:nvSpPr>
        <p:spPr>
          <a:xfrm>
            <a:off x="468154" y="2969419"/>
            <a:ext cx="6261735" cy="374333"/>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Device visibility:</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Complete comprehensive device inventory across all endpoints. Enroll corporate-owned devices in UEM/MDM. Deploy EDR agents and begin collecting posture telemetry.</a:t>
            </a:r>
            <a:endParaRPr lang="en-US" sz="900" dirty="0"/>
          </a:p>
        </p:txBody>
      </p:sp>
      <p:sp>
        <p:nvSpPr>
          <p:cNvPr id="12" name="Text 10"/>
          <p:cNvSpPr/>
          <p:nvPr/>
        </p:nvSpPr>
        <p:spPr>
          <a:xfrm>
            <a:off x="468154" y="3413879"/>
            <a:ext cx="6261735" cy="374333"/>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Network pilot:</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Launch ZTNA pilot for 3 high-value applications with controlled user groups. Disable direct inbound internet access to pilot applications, routing all access through ZTNA.</a:t>
            </a:r>
            <a:endParaRPr lang="en-US" sz="900" dirty="0"/>
          </a:p>
        </p:txBody>
      </p:sp>
      <p:sp>
        <p:nvSpPr>
          <p:cNvPr id="13" name="Text 11"/>
          <p:cNvSpPr/>
          <p:nvPr/>
        </p:nvSpPr>
        <p:spPr>
          <a:xfrm>
            <a:off x="468154" y="3858339"/>
            <a:ext cx="6261735" cy="561499"/>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Policy infrastructure:</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Establish policy-as-code repository with version control. Implement CI/CD pipeline with automated policy testing. Configure comprehensive logging to SIEM for all authentication and authorization events.</a:t>
            </a:r>
            <a:endParaRPr lang="en-US" sz="900" dirty="0"/>
          </a:p>
        </p:txBody>
      </p:sp>
      <p:sp>
        <p:nvSpPr>
          <p:cNvPr id="14" name="Shape 12"/>
          <p:cNvSpPr/>
          <p:nvPr/>
        </p:nvSpPr>
        <p:spPr>
          <a:xfrm>
            <a:off x="7431643" y="2604016"/>
            <a:ext cx="351115" cy="15240"/>
          </a:xfrm>
          <a:prstGeom prst="roundRect">
            <a:avLst>
              <a:gd name="adj" fmla="val 322619"/>
            </a:avLst>
          </a:prstGeom>
          <a:solidFill>
            <a:srgbClr val="DFB8BC"/>
          </a:solidFill>
          <a:ln/>
        </p:spPr>
      </p:sp>
      <p:sp>
        <p:nvSpPr>
          <p:cNvPr id="15" name="Shape 13"/>
          <p:cNvSpPr/>
          <p:nvPr/>
        </p:nvSpPr>
        <p:spPr>
          <a:xfrm>
            <a:off x="7183517" y="2479953"/>
            <a:ext cx="263366" cy="263366"/>
          </a:xfrm>
          <a:prstGeom prst="roundRect">
            <a:avLst>
              <a:gd name="adj" fmla="val 18669"/>
            </a:avLst>
          </a:prstGeom>
          <a:solidFill>
            <a:srgbClr val="F9D2D6"/>
          </a:solidFill>
          <a:ln w="7620">
            <a:solidFill>
              <a:srgbClr val="DFB8BC"/>
            </a:solidFill>
            <a:prstDash val="solid"/>
          </a:ln>
        </p:spPr>
      </p:sp>
      <p:sp>
        <p:nvSpPr>
          <p:cNvPr id="16" name="Text 14"/>
          <p:cNvSpPr/>
          <p:nvPr/>
        </p:nvSpPr>
        <p:spPr>
          <a:xfrm>
            <a:off x="7222808" y="2496145"/>
            <a:ext cx="184785" cy="230981"/>
          </a:xfrm>
          <a:prstGeom prst="rect">
            <a:avLst/>
          </a:prstGeom>
          <a:noFill/>
          <a:ln/>
        </p:spPr>
        <p:txBody>
          <a:bodyPr wrap="none" lIns="0" tIns="0" rIns="0" bIns="0" rtlCol="0" anchor="t"/>
          <a:lstStyle/>
          <a:p>
            <a:pPr algn="ctr" indent="0" marL="0">
              <a:lnSpc>
                <a:spcPts val="1450"/>
              </a:lnSpc>
              <a:buNone/>
            </a:pPr>
            <a:r>
              <a:rPr lang="en-US" sz="1450" dirty="0">
                <a:solidFill>
                  <a:srgbClr val="3B3535"/>
                </a:solidFill>
                <a:latin typeface="Sora Semi Bold" pitchFamily="34" charset="0"/>
                <a:ea typeface="Sora Semi Bold" pitchFamily="34" charset="-122"/>
                <a:cs typeface="Sora Semi Bold" pitchFamily="34" charset="-120"/>
              </a:rPr>
              <a:t>2</a:t>
            </a:r>
            <a:endParaRPr lang="en-US" sz="1450" dirty="0"/>
          </a:p>
        </p:txBody>
      </p:sp>
      <p:sp>
        <p:nvSpPr>
          <p:cNvPr id="17" name="Text 15"/>
          <p:cNvSpPr/>
          <p:nvPr/>
        </p:nvSpPr>
        <p:spPr>
          <a:xfrm>
            <a:off x="7900511" y="2520077"/>
            <a:ext cx="2807256" cy="192524"/>
          </a:xfrm>
          <a:prstGeom prst="rect">
            <a:avLst/>
          </a:prstGeom>
          <a:noFill/>
          <a:ln/>
        </p:spPr>
        <p:txBody>
          <a:bodyPr wrap="none" lIns="0" tIns="0" rIns="0" bIns="0" rtlCol="0" anchor="t"/>
          <a:lstStyle/>
          <a:p>
            <a:pPr algn="l"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Days 90–180: Scale &amp; Segmentation</a:t>
            </a:r>
            <a:endParaRPr lang="en-US" sz="1200" dirty="0"/>
          </a:p>
        </p:txBody>
      </p:sp>
      <p:sp>
        <p:nvSpPr>
          <p:cNvPr id="18" name="Text 16"/>
          <p:cNvSpPr/>
          <p:nvPr/>
        </p:nvSpPr>
        <p:spPr>
          <a:xfrm>
            <a:off x="7900511" y="2782729"/>
            <a:ext cx="6261735" cy="374333"/>
          </a:xfrm>
          <a:prstGeom prst="rect">
            <a:avLst/>
          </a:prstGeom>
          <a:noFill/>
          <a:ln/>
        </p:spPr>
        <p:txBody>
          <a:bodyPr wrap="squar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ZTNA expansion:</a:t>
            </a:r>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Scale ZTNA to 50+ applications across multiple departments. Begin systematic VPN retirement for pilot user groups, measuring and addressing friction points.</a:t>
            </a:r>
            <a:endParaRPr lang="en-US" sz="900" dirty="0"/>
          </a:p>
        </p:txBody>
      </p:sp>
      <p:sp>
        <p:nvSpPr>
          <p:cNvPr id="19" name="Text 17"/>
          <p:cNvSpPr/>
          <p:nvPr/>
        </p:nvSpPr>
        <p:spPr>
          <a:xfrm>
            <a:off x="7900511" y="3227189"/>
            <a:ext cx="6261735" cy="561499"/>
          </a:xfrm>
          <a:prstGeom prst="rect">
            <a:avLst/>
          </a:prstGeom>
          <a:noFill/>
          <a:ln/>
        </p:spPr>
        <p:txBody>
          <a:bodyPr wrap="squar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Risk-based access:</a:t>
            </a:r>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Enable conditional access policies with risk scoring. Implement step-up authentication for accessing sensitive applications or data. Tune risk thresholds based on operational feedback.</a:t>
            </a:r>
            <a:endParaRPr lang="en-US" sz="900" dirty="0"/>
          </a:p>
        </p:txBody>
      </p:sp>
      <p:sp>
        <p:nvSpPr>
          <p:cNvPr id="20" name="Text 18"/>
          <p:cNvSpPr/>
          <p:nvPr/>
        </p:nvSpPr>
        <p:spPr>
          <a:xfrm>
            <a:off x="7900511" y="3858816"/>
            <a:ext cx="6261735" cy="561499"/>
          </a:xfrm>
          <a:prstGeom prst="rect">
            <a:avLst/>
          </a:prstGeom>
          <a:noFill/>
          <a:ln/>
        </p:spPr>
        <p:txBody>
          <a:bodyPr wrap="squar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Microsegmentation:</a:t>
            </a:r>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Deploy microsegmentation for Tier-0 and Tier-1 critical assets (domain controllers, credential stores, core databases). Implement NAC with posture requirements for campus and branch physical access.</a:t>
            </a:r>
            <a:endParaRPr lang="en-US" sz="900" dirty="0"/>
          </a:p>
        </p:txBody>
      </p:sp>
      <p:sp>
        <p:nvSpPr>
          <p:cNvPr id="21" name="Text 19"/>
          <p:cNvSpPr/>
          <p:nvPr/>
        </p:nvSpPr>
        <p:spPr>
          <a:xfrm>
            <a:off x="7900511" y="4490442"/>
            <a:ext cx="6261735" cy="561499"/>
          </a:xfrm>
          <a:prstGeom prst="rect">
            <a:avLst/>
          </a:prstGeom>
          <a:noFill/>
          <a:ln/>
        </p:spPr>
        <p:txBody>
          <a:bodyPr wrap="squar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Data protection:</a:t>
            </a:r>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Roll out data classification and labeling across email and file shares. Enable DLP for email and web channels to prevent exfiltration. Begin SaaS tenant security hardening (session timeouts, IP restrictions, OAuth app reviews).</a:t>
            </a:r>
            <a:endParaRPr lang="en-US" sz="900" dirty="0"/>
          </a:p>
        </p:txBody>
      </p:sp>
      <p:sp>
        <p:nvSpPr>
          <p:cNvPr id="22" name="Text 20"/>
          <p:cNvSpPr/>
          <p:nvPr/>
        </p:nvSpPr>
        <p:spPr>
          <a:xfrm>
            <a:off x="7900511" y="5122069"/>
            <a:ext cx="6261735" cy="374333"/>
          </a:xfrm>
          <a:prstGeom prst="rect">
            <a:avLst/>
          </a:prstGeom>
          <a:noFill/>
          <a:ln/>
        </p:spPr>
        <p:txBody>
          <a:bodyPr wrap="square" lIns="0" tIns="0" rIns="0" bIns="0" rtlCol="0" anchor="t"/>
          <a:lstStyle/>
          <a:p>
            <a:pPr algn="l"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Privileged access:</a:t>
            </a:r>
            <a:pPr algn="l"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Implement JIT/JEA for all administrative access with approval workflows. Enable session recording for break-glass accounts. Eliminate standing privileged access where possible.</a:t>
            </a:r>
            <a:endParaRPr lang="en-US" sz="900" dirty="0"/>
          </a:p>
        </p:txBody>
      </p:sp>
      <p:sp>
        <p:nvSpPr>
          <p:cNvPr id="23" name="Shape 21"/>
          <p:cNvSpPr/>
          <p:nvPr/>
        </p:nvSpPr>
        <p:spPr>
          <a:xfrm>
            <a:off x="6847642" y="4777978"/>
            <a:ext cx="351115" cy="15240"/>
          </a:xfrm>
          <a:prstGeom prst="roundRect">
            <a:avLst>
              <a:gd name="adj" fmla="val 322619"/>
            </a:avLst>
          </a:prstGeom>
          <a:solidFill>
            <a:srgbClr val="DFB8BC"/>
          </a:solidFill>
          <a:ln/>
        </p:spPr>
      </p:sp>
      <p:sp>
        <p:nvSpPr>
          <p:cNvPr id="24" name="Shape 22"/>
          <p:cNvSpPr/>
          <p:nvPr/>
        </p:nvSpPr>
        <p:spPr>
          <a:xfrm>
            <a:off x="7183517" y="4653915"/>
            <a:ext cx="263366" cy="263366"/>
          </a:xfrm>
          <a:prstGeom prst="roundRect">
            <a:avLst>
              <a:gd name="adj" fmla="val 18669"/>
            </a:avLst>
          </a:prstGeom>
          <a:solidFill>
            <a:srgbClr val="F9D2D6"/>
          </a:solidFill>
          <a:ln w="7620">
            <a:solidFill>
              <a:srgbClr val="DFB8BC"/>
            </a:solidFill>
            <a:prstDash val="solid"/>
          </a:ln>
        </p:spPr>
      </p:sp>
      <p:sp>
        <p:nvSpPr>
          <p:cNvPr id="25" name="Text 23"/>
          <p:cNvSpPr/>
          <p:nvPr/>
        </p:nvSpPr>
        <p:spPr>
          <a:xfrm>
            <a:off x="7222808" y="4670108"/>
            <a:ext cx="184785" cy="230981"/>
          </a:xfrm>
          <a:prstGeom prst="rect">
            <a:avLst/>
          </a:prstGeom>
          <a:noFill/>
          <a:ln/>
        </p:spPr>
        <p:txBody>
          <a:bodyPr wrap="none" lIns="0" tIns="0" rIns="0" bIns="0" rtlCol="0" anchor="t"/>
          <a:lstStyle/>
          <a:p>
            <a:pPr algn="ctr" indent="0" marL="0">
              <a:lnSpc>
                <a:spcPts val="1450"/>
              </a:lnSpc>
              <a:buNone/>
            </a:pPr>
            <a:r>
              <a:rPr lang="en-US" sz="1450" dirty="0">
                <a:solidFill>
                  <a:srgbClr val="3B3535"/>
                </a:solidFill>
                <a:latin typeface="Sora Semi Bold" pitchFamily="34" charset="0"/>
                <a:ea typeface="Sora Semi Bold" pitchFamily="34" charset="-122"/>
                <a:cs typeface="Sora Semi Bold" pitchFamily="34" charset="-120"/>
              </a:rPr>
              <a:t>3</a:t>
            </a:r>
            <a:endParaRPr lang="en-US" sz="1450" dirty="0"/>
          </a:p>
        </p:txBody>
      </p:sp>
      <p:sp>
        <p:nvSpPr>
          <p:cNvPr id="26" name="Text 24"/>
          <p:cNvSpPr/>
          <p:nvPr/>
        </p:nvSpPr>
        <p:spPr>
          <a:xfrm>
            <a:off x="3408759" y="4694039"/>
            <a:ext cx="3321129" cy="192524"/>
          </a:xfrm>
          <a:prstGeom prst="rect">
            <a:avLst/>
          </a:prstGeom>
          <a:noFill/>
          <a:ln/>
        </p:spPr>
        <p:txBody>
          <a:bodyPr wrap="none" lIns="0" tIns="0" rIns="0" bIns="0" rtlCol="0" anchor="t"/>
          <a:lstStyle/>
          <a:p>
            <a:pPr algn="r"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Days 180–365: Optimization &amp; Automation</a:t>
            </a:r>
            <a:endParaRPr lang="en-US" sz="1200" dirty="0"/>
          </a:p>
        </p:txBody>
      </p:sp>
      <p:sp>
        <p:nvSpPr>
          <p:cNvPr id="27" name="Text 25"/>
          <p:cNvSpPr/>
          <p:nvPr/>
        </p:nvSpPr>
        <p:spPr>
          <a:xfrm>
            <a:off x="468154" y="4956691"/>
            <a:ext cx="6261735" cy="374333"/>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Comprehensive coverage:</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Achieve 90% of applications protected behind policy enforcement points (ZTNA, SWG, API gateway). Address long-tail and legacy applications with compensating controls.</a:t>
            </a:r>
            <a:endParaRPr lang="en-US" sz="900" dirty="0"/>
          </a:p>
        </p:txBody>
      </p:sp>
      <p:sp>
        <p:nvSpPr>
          <p:cNvPr id="28" name="Text 26"/>
          <p:cNvSpPr/>
          <p:nvPr/>
        </p:nvSpPr>
        <p:spPr>
          <a:xfrm>
            <a:off x="468154" y="5401151"/>
            <a:ext cx="6261735" cy="374333"/>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Service mesh:</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Implement service-to-service mutual TLS authentication across microservices. Externalize authorization logic using OPA or XACML for key applications, enabling consistent policy enforcement.</a:t>
            </a:r>
            <a:endParaRPr lang="en-US" sz="900" dirty="0"/>
          </a:p>
        </p:txBody>
      </p:sp>
      <p:sp>
        <p:nvSpPr>
          <p:cNvPr id="29" name="Text 27"/>
          <p:cNvSpPr/>
          <p:nvPr/>
        </p:nvSpPr>
        <p:spPr>
          <a:xfrm>
            <a:off x="468154" y="5845612"/>
            <a:ext cx="6261735" cy="374333"/>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Data security:</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Enforce encryption-by-default for all sensitive data classifications. Implement comprehensive egress policies with automated blocking of suspicious transfers.</a:t>
            </a:r>
            <a:endParaRPr lang="en-US" sz="900" dirty="0"/>
          </a:p>
        </p:txBody>
      </p:sp>
      <p:sp>
        <p:nvSpPr>
          <p:cNvPr id="30" name="Text 28"/>
          <p:cNvSpPr/>
          <p:nvPr/>
        </p:nvSpPr>
        <p:spPr>
          <a:xfrm>
            <a:off x="468154" y="6290072"/>
            <a:ext cx="6261735" cy="561499"/>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Automation &amp; orchestration:</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Deploy SOAR playbooks for automated remediation of common policy violations. Conduct incident response tabletops to validate runbooks. Establish and measure against service-level objectives (SLOs) for key metrics.</a:t>
            </a:r>
            <a:endParaRPr lang="en-US" sz="900" dirty="0"/>
          </a:p>
        </p:txBody>
      </p:sp>
      <p:sp>
        <p:nvSpPr>
          <p:cNvPr id="31" name="Text 29"/>
          <p:cNvSpPr/>
          <p:nvPr/>
        </p:nvSpPr>
        <p:spPr>
          <a:xfrm>
            <a:off x="468154" y="6921698"/>
            <a:ext cx="6261735" cy="561499"/>
          </a:xfrm>
          <a:prstGeom prst="rect">
            <a:avLst/>
          </a:prstGeom>
          <a:noFill/>
          <a:ln/>
        </p:spPr>
        <p:txBody>
          <a:bodyPr wrap="square" lIns="0" tIns="0" rIns="0" bIns="0" rtlCol="0" anchor="t"/>
          <a:lstStyle/>
          <a:p>
            <a:pPr algn="r" indent="0" marL="0">
              <a:lnSpc>
                <a:spcPts val="1450"/>
              </a:lnSpc>
              <a:buNone/>
            </a:pPr>
            <a:r>
              <a:rPr lang="en-US" sz="900" b="1" dirty="0">
                <a:solidFill>
                  <a:srgbClr val="3B3535"/>
                </a:solidFill>
                <a:latin typeface="Sora Light" pitchFamily="34" charset="0"/>
                <a:ea typeface="Sora Light" pitchFamily="34" charset="-122"/>
                <a:cs typeface="Sora Light" pitchFamily="34" charset="-120"/>
              </a:rPr>
              <a:t>VPN decommissioning:</a:t>
            </a:r>
            <a:pPr algn="r" indent="0" marL="0">
              <a:lnSpc>
                <a:spcPts val="1450"/>
              </a:lnSpc>
              <a:buNone/>
            </a:pPr>
            <a:r>
              <a:rPr lang="en-US" sz="900" dirty="0">
                <a:solidFill>
                  <a:srgbClr val="3B3535"/>
                </a:solidFill>
                <a:latin typeface="Sora Light" pitchFamily="34" charset="0"/>
                <a:ea typeface="Sora Light" pitchFamily="34" charset="-122"/>
                <a:cs typeface="Sora Light" pitchFamily="34" charset="-120"/>
              </a:rPr>
              <a:t> Retire broad network VPN access for majority of users. Codify exceptions with business justification, technical controls, and time-bound review SLAs. Monitor exception usage to identify opportunities for further ZTNA expansion.</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79095" y="260628"/>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Sora Semi Bold" pitchFamily="34" charset="0"/>
                <a:ea typeface="Sora Semi Bold" pitchFamily="34" charset="-122"/>
                <a:cs typeface="Sora Semi Bold" pitchFamily="34" charset="-120"/>
              </a:rPr>
              <a:t>Exemplar Policies</a:t>
            </a:r>
            <a:endParaRPr lang="en-US" sz="1950" dirty="0"/>
          </a:p>
        </p:txBody>
      </p:sp>
      <p:sp>
        <p:nvSpPr>
          <p:cNvPr id="3" name="Text 1"/>
          <p:cNvSpPr/>
          <p:nvPr/>
        </p:nvSpPr>
        <p:spPr>
          <a:xfrm>
            <a:off x="379095" y="761881"/>
            <a:ext cx="13872210" cy="303133"/>
          </a:xfrm>
          <a:prstGeom prst="rect">
            <a:avLst/>
          </a:prstGeom>
          <a:noFill/>
          <a:ln/>
        </p:spPr>
        <p:txBody>
          <a:bodyPr wrap="square" lIns="0" tIns="0" rIns="0" bIns="0" rtlCol="0" anchor="t"/>
          <a:lstStyle/>
          <a:p>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These policy examples demonstrate how Zero Trust principles translate into concrete, enforceable rules. Each policy specifies clear conditions, actions, and enforcement points. In practice, these should be expressed as policy-as-code (OPA Rego, XACML), version-controlled in Git, tested in CI pipelines, and simulated before enforcement to validate intended behavior without user disruption.</a:t>
            </a:r>
            <a:endParaRPr lang="en-US" sz="700" dirty="0"/>
          </a:p>
        </p:txBody>
      </p:sp>
      <p:sp>
        <p:nvSpPr>
          <p:cNvPr id="4" name="Shape 2"/>
          <p:cNvSpPr/>
          <p:nvPr/>
        </p:nvSpPr>
        <p:spPr>
          <a:xfrm>
            <a:off x="379095" y="1171575"/>
            <a:ext cx="13872210" cy="1001078"/>
          </a:xfrm>
          <a:prstGeom prst="roundRect">
            <a:avLst>
              <a:gd name="adj" fmla="val 3977"/>
            </a:avLst>
          </a:prstGeom>
          <a:solidFill>
            <a:srgbClr val="FFFFFF"/>
          </a:solidFill>
          <a:ln w="15240">
            <a:solidFill>
              <a:srgbClr val="DFB8BC"/>
            </a:solidFill>
            <a:prstDash val="solid"/>
          </a:ln>
        </p:spPr>
      </p:sp>
      <p:sp>
        <p:nvSpPr>
          <p:cNvPr id="5" name="Shape 3"/>
          <p:cNvSpPr/>
          <p:nvPr/>
        </p:nvSpPr>
        <p:spPr>
          <a:xfrm>
            <a:off x="394335" y="1186815"/>
            <a:ext cx="379095" cy="970597"/>
          </a:xfrm>
          <a:prstGeom prst="roundRect">
            <a:avLst>
              <a:gd name="adj" fmla="val 5678"/>
            </a:avLst>
          </a:prstGeom>
          <a:solidFill>
            <a:srgbClr val="F9D2D6"/>
          </a:solidFill>
          <a:ln/>
        </p:spPr>
      </p:sp>
      <p:sp>
        <p:nvSpPr>
          <p:cNvPr id="6" name="Text 4"/>
          <p:cNvSpPr/>
          <p:nvPr/>
        </p:nvSpPr>
        <p:spPr>
          <a:xfrm>
            <a:off x="508992" y="1583293"/>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1</a:t>
            </a:r>
            <a:endParaRPr lang="en-US" sz="1100" dirty="0"/>
          </a:p>
        </p:txBody>
      </p:sp>
      <p:sp>
        <p:nvSpPr>
          <p:cNvPr id="7" name="Text 5"/>
          <p:cNvSpPr/>
          <p:nvPr/>
        </p:nvSpPr>
        <p:spPr>
          <a:xfrm>
            <a:off x="868204" y="1281589"/>
            <a:ext cx="1803797"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User-to-Application Access</a:t>
            </a:r>
            <a:endParaRPr lang="en-US" sz="950" dirty="0"/>
          </a:p>
        </p:txBody>
      </p:sp>
      <p:sp>
        <p:nvSpPr>
          <p:cNvPr id="8" name="Text 6"/>
          <p:cNvSpPr/>
          <p:nvPr/>
        </p:nvSpPr>
        <p:spPr>
          <a:xfrm>
            <a:off x="868204" y="1494353"/>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Rule: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PERMIT access to Finance-App IF user has Finance role AND device is managed+compliant AND risk score &lt; High; ELSE require step-up authentication with phishing-resistant MFA; IF step-up fails, DENY.</a:t>
            </a:r>
            <a:endParaRPr lang="en-US" sz="700" dirty="0"/>
          </a:p>
        </p:txBody>
      </p:sp>
      <p:sp>
        <p:nvSpPr>
          <p:cNvPr id="9" name="Text 7"/>
          <p:cNvSpPr/>
          <p:nvPr/>
        </p:nvSpPr>
        <p:spPr>
          <a:xfrm>
            <a:off x="868204" y="1702713"/>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Enforcement Point:</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Identity Provider + ZTNA Gateway</a:t>
            </a:r>
            <a:endParaRPr lang="en-US" sz="700" dirty="0"/>
          </a:p>
        </p:txBody>
      </p:sp>
      <p:sp>
        <p:nvSpPr>
          <p:cNvPr id="10" name="Text 8"/>
          <p:cNvSpPr/>
          <p:nvPr/>
        </p:nvSpPr>
        <p:spPr>
          <a:xfrm>
            <a:off x="868204" y="1911072"/>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Context Signals: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Group membership, device compliance status, EDR health, location, time-of-day, behavioral anomaly score</a:t>
            </a:r>
            <a:endParaRPr lang="en-US" sz="700" dirty="0"/>
          </a:p>
        </p:txBody>
      </p:sp>
      <p:sp>
        <p:nvSpPr>
          <p:cNvPr id="11" name="Shape 9"/>
          <p:cNvSpPr/>
          <p:nvPr/>
        </p:nvSpPr>
        <p:spPr>
          <a:xfrm>
            <a:off x="379095" y="2267426"/>
            <a:ext cx="13872210" cy="1001078"/>
          </a:xfrm>
          <a:prstGeom prst="roundRect">
            <a:avLst>
              <a:gd name="adj" fmla="val 3977"/>
            </a:avLst>
          </a:prstGeom>
          <a:solidFill>
            <a:srgbClr val="FFFFFF"/>
          </a:solidFill>
          <a:ln w="15240">
            <a:solidFill>
              <a:srgbClr val="DFB8BC"/>
            </a:solidFill>
            <a:prstDash val="solid"/>
          </a:ln>
        </p:spPr>
      </p:sp>
      <p:sp>
        <p:nvSpPr>
          <p:cNvPr id="12" name="Shape 10"/>
          <p:cNvSpPr/>
          <p:nvPr/>
        </p:nvSpPr>
        <p:spPr>
          <a:xfrm>
            <a:off x="394335" y="2282666"/>
            <a:ext cx="379095" cy="970597"/>
          </a:xfrm>
          <a:prstGeom prst="roundRect">
            <a:avLst>
              <a:gd name="adj" fmla="val 5678"/>
            </a:avLst>
          </a:prstGeom>
          <a:solidFill>
            <a:srgbClr val="F9D2D6"/>
          </a:solidFill>
          <a:ln/>
        </p:spPr>
      </p:sp>
      <p:sp>
        <p:nvSpPr>
          <p:cNvPr id="13" name="Text 11"/>
          <p:cNvSpPr/>
          <p:nvPr/>
        </p:nvSpPr>
        <p:spPr>
          <a:xfrm>
            <a:off x="508992" y="2679144"/>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2</a:t>
            </a:r>
            <a:endParaRPr lang="en-US" sz="1100" dirty="0"/>
          </a:p>
        </p:txBody>
      </p:sp>
      <p:sp>
        <p:nvSpPr>
          <p:cNvPr id="14" name="Text 12"/>
          <p:cNvSpPr/>
          <p:nvPr/>
        </p:nvSpPr>
        <p:spPr>
          <a:xfrm>
            <a:off x="868204" y="2377440"/>
            <a:ext cx="1661636"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Privileged Access Control</a:t>
            </a:r>
            <a:endParaRPr lang="en-US" sz="950" dirty="0"/>
          </a:p>
        </p:txBody>
      </p:sp>
      <p:sp>
        <p:nvSpPr>
          <p:cNvPr id="15" name="Text 13"/>
          <p:cNvSpPr/>
          <p:nvPr/>
        </p:nvSpPr>
        <p:spPr>
          <a:xfrm>
            <a:off x="868204" y="2590205"/>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Rule: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Administrative access requires JIT elevation (max 2 hours) with valid ticket ID. Require hardware security key + re-authentication at elevation time. Log all privileged sessions with full command/screen recording.</a:t>
            </a:r>
            <a:endParaRPr lang="en-US" sz="700" dirty="0"/>
          </a:p>
        </p:txBody>
      </p:sp>
      <p:sp>
        <p:nvSpPr>
          <p:cNvPr id="16" name="Text 14"/>
          <p:cNvSpPr/>
          <p:nvPr/>
        </p:nvSpPr>
        <p:spPr>
          <a:xfrm>
            <a:off x="868204" y="2798564"/>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Enforcement Point:</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PAM System + Identity Provider</a:t>
            </a:r>
            <a:endParaRPr lang="en-US" sz="700" dirty="0"/>
          </a:p>
        </p:txBody>
      </p:sp>
      <p:sp>
        <p:nvSpPr>
          <p:cNvPr id="17" name="Text 15"/>
          <p:cNvSpPr/>
          <p:nvPr/>
        </p:nvSpPr>
        <p:spPr>
          <a:xfrm>
            <a:off x="868204" y="3006923"/>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Audit Requirements: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Store recordings for 1 year, alert on break-glass usage, auto-expire privileges at session end</a:t>
            </a:r>
            <a:endParaRPr lang="en-US" sz="700" dirty="0"/>
          </a:p>
        </p:txBody>
      </p:sp>
      <p:sp>
        <p:nvSpPr>
          <p:cNvPr id="18" name="Shape 16"/>
          <p:cNvSpPr/>
          <p:nvPr/>
        </p:nvSpPr>
        <p:spPr>
          <a:xfrm>
            <a:off x="379095" y="3363278"/>
            <a:ext cx="13872210" cy="1001078"/>
          </a:xfrm>
          <a:prstGeom prst="roundRect">
            <a:avLst>
              <a:gd name="adj" fmla="val 3977"/>
            </a:avLst>
          </a:prstGeom>
          <a:solidFill>
            <a:srgbClr val="FFFFFF"/>
          </a:solidFill>
          <a:ln w="15240">
            <a:solidFill>
              <a:srgbClr val="DFB8BC"/>
            </a:solidFill>
            <a:prstDash val="solid"/>
          </a:ln>
        </p:spPr>
      </p:sp>
      <p:sp>
        <p:nvSpPr>
          <p:cNvPr id="19" name="Shape 17"/>
          <p:cNvSpPr/>
          <p:nvPr/>
        </p:nvSpPr>
        <p:spPr>
          <a:xfrm>
            <a:off x="394335" y="3378518"/>
            <a:ext cx="379095" cy="970597"/>
          </a:xfrm>
          <a:prstGeom prst="roundRect">
            <a:avLst>
              <a:gd name="adj" fmla="val 5678"/>
            </a:avLst>
          </a:prstGeom>
          <a:solidFill>
            <a:srgbClr val="F9D2D6"/>
          </a:solidFill>
          <a:ln/>
        </p:spPr>
      </p:sp>
      <p:sp>
        <p:nvSpPr>
          <p:cNvPr id="20" name="Text 18"/>
          <p:cNvSpPr/>
          <p:nvPr/>
        </p:nvSpPr>
        <p:spPr>
          <a:xfrm>
            <a:off x="508992" y="3774996"/>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3</a:t>
            </a:r>
            <a:endParaRPr lang="en-US" sz="1100" dirty="0"/>
          </a:p>
        </p:txBody>
      </p:sp>
      <p:sp>
        <p:nvSpPr>
          <p:cNvPr id="21" name="Text 19"/>
          <p:cNvSpPr/>
          <p:nvPr/>
        </p:nvSpPr>
        <p:spPr>
          <a:xfrm>
            <a:off x="868204" y="3473291"/>
            <a:ext cx="1298972"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Device Posture Gate</a:t>
            </a:r>
            <a:endParaRPr lang="en-US" sz="950" dirty="0"/>
          </a:p>
        </p:txBody>
      </p:sp>
      <p:sp>
        <p:nvSpPr>
          <p:cNvPr id="22" name="Text 20"/>
          <p:cNvSpPr/>
          <p:nvPr/>
        </p:nvSpPr>
        <p:spPr>
          <a:xfrm>
            <a:off x="868204" y="3686056"/>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Rule: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BLOCK access IF OS patch age exceeds 14 days OR disk encryption disabled OR EDR agent inactive/tampered. ALLOW limited "remediation mode" with access only to patch/security update portals.</a:t>
            </a:r>
            <a:endParaRPr lang="en-US" sz="700" dirty="0"/>
          </a:p>
        </p:txBody>
      </p:sp>
      <p:sp>
        <p:nvSpPr>
          <p:cNvPr id="23" name="Text 21"/>
          <p:cNvSpPr/>
          <p:nvPr/>
        </p:nvSpPr>
        <p:spPr>
          <a:xfrm>
            <a:off x="868204" y="3894415"/>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Enforcement Point:</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UEM/MDM + ZTNA + NAC</a:t>
            </a:r>
            <a:endParaRPr lang="en-US" sz="700" dirty="0"/>
          </a:p>
        </p:txBody>
      </p:sp>
      <p:sp>
        <p:nvSpPr>
          <p:cNvPr id="24" name="Text 22"/>
          <p:cNvSpPr/>
          <p:nvPr/>
        </p:nvSpPr>
        <p:spPr>
          <a:xfrm>
            <a:off x="868204" y="4102775"/>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Remediation Path:</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User receives in-app notification with self-service guidance, escalation to helpdesk after 48 hours</a:t>
            </a:r>
            <a:endParaRPr lang="en-US" sz="700" dirty="0"/>
          </a:p>
        </p:txBody>
      </p:sp>
      <p:sp>
        <p:nvSpPr>
          <p:cNvPr id="25" name="Shape 23"/>
          <p:cNvSpPr/>
          <p:nvPr/>
        </p:nvSpPr>
        <p:spPr>
          <a:xfrm>
            <a:off x="379095" y="4459129"/>
            <a:ext cx="13872210" cy="1001078"/>
          </a:xfrm>
          <a:prstGeom prst="roundRect">
            <a:avLst>
              <a:gd name="adj" fmla="val 3977"/>
            </a:avLst>
          </a:prstGeom>
          <a:solidFill>
            <a:srgbClr val="FFFFFF"/>
          </a:solidFill>
          <a:ln w="15240">
            <a:solidFill>
              <a:srgbClr val="DFB8BC"/>
            </a:solidFill>
            <a:prstDash val="solid"/>
          </a:ln>
        </p:spPr>
      </p:sp>
      <p:sp>
        <p:nvSpPr>
          <p:cNvPr id="26" name="Shape 24"/>
          <p:cNvSpPr/>
          <p:nvPr/>
        </p:nvSpPr>
        <p:spPr>
          <a:xfrm>
            <a:off x="394335" y="4474369"/>
            <a:ext cx="379095" cy="970597"/>
          </a:xfrm>
          <a:prstGeom prst="roundRect">
            <a:avLst>
              <a:gd name="adj" fmla="val 5678"/>
            </a:avLst>
          </a:prstGeom>
          <a:solidFill>
            <a:srgbClr val="F9D2D6"/>
          </a:solidFill>
          <a:ln/>
        </p:spPr>
      </p:sp>
      <p:sp>
        <p:nvSpPr>
          <p:cNvPr id="27" name="Text 25"/>
          <p:cNvSpPr/>
          <p:nvPr/>
        </p:nvSpPr>
        <p:spPr>
          <a:xfrm>
            <a:off x="508992" y="4870847"/>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4</a:t>
            </a:r>
            <a:endParaRPr lang="en-US" sz="1100" dirty="0"/>
          </a:p>
        </p:txBody>
      </p:sp>
      <p:sp>
        <p:nvSpPr>
          <p:cNvPr id="28" name="Text 26"/>
          <p:cNvSpPr/>
          <p:nvPr/>
        </p:nvSpPr>
        <p:spPr>
          <a:xfrm>
            <a:off x="868204" y="4569143"/>
            <a:ext cx="1686163"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Microsegmentation Policy</a:t>
            </a:r>
            <a:endParaRPr lang="en-US" sz="950" dirty="0"/>
          </a:p>
        </p:txBody>
      </p:sp>
      <p:sp>
        <p:nvSpPr>
          <p:cNvPr id="29" name="Text 27"/>
          <p:cNvSpPr/>
          <p:nvPr/>
        </p:nvSpPr>
        <p:spPr>
          <a:xfrm>
            <a:off x="868204" y="4781907"/>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Rule: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DENY all direct east-west traffic between Development and Production environments. ALLOW only via API gateway with validated service identity and mutual TLS. LOG all connection attempts.</a:t>
            </a:r>
            <a:endParaRPr lang="en-US" sz="700" dirty="0"/>
          </a:p>
        </p:txBody>
      </p:sp>
      <p:sp>
        <p:nvSpPr>
          <p:cNvPr id="30" name="Text 28"/>
          <p:cNvSpPr/>
          <p:nvPr/>
        </p:nvSpPr>
        <p:spPr>
          <a:xfrm>
            <a:off x="868204" y="4990267"/>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Enforcement Point:</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SDN/Firewall + API Gateway + Service Mesh</a:t>
            </a:r>
            <a:endParaRPr lang="en-US" sz="700" dirty="0"/>
          </a:p>
        </p:txBody>
      </p:sp>
      <p:sp>
        <p:nvSpPr>
          <p:cNvPr id="31" name="Text 29"/>
          <p:cNvSpPr/>
          <p:nvPr/>
        </p:nvSpPr>
        <p:spPr>
          <a:xfrm>
            <a:off x="868204" y="5198626"/>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Exception Process:</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Time-bound approvals for specific debug scenarios, auto-revert after 24 hours</a:t>
            </a:r>
            <a:endParaRPr lang="en-US" sz="700" dirty="0"/>
          </a:p>
        </p:txBody>
      </p:sp>
      <p:sp>
        <p:nvSpPr>
          <p:cNvPr id="32" name="Shape 30"/>
          <p:cNvSpPr/>
          <p:nvPr/>
        </p:nvSpPr>
        <p:spPr>
          <a:xfrm>
            <a:off x="379095" y="5554980"/>
            <a:ext cx="13872210" cy="1001078"/>
          </a:xfrm>
          <a:prstGeom prst="roundRect">
            <a:avLst>
              <a:gd name="adj" fmla="val 3977"/>
            </a:avLst>
          </a:prstGeom>
          <a:solidFill>
            <a:srgbClr val="FFFFFF"/>
          </a:solidFill>
          <a:ln w="15240">
            <a:solidFill>
              <a:srgbClr val="DFB8BC"/>
            </a:solidFill>
            <a:prstDash val="solid"/>
          </a:ln>
        </p:spPr>
      </p:sp>
      <p:sp>
        <p:nvSpPr>
          <p:cNvPr id="33" name="Shape 31"/>
          <p:cNvSpPr/>
          <p:nvPr/>
        </p:nvSpPr>
        <p:spPr>
          <a:xfrm>
            <a:off x="394335" y="5570220"/>
            <a:ext cx="379095" cy="970597"/>
          </a:xfrm>
          <a:prstGeom prst="roundRect">
            <a:avLst>
              <a:gd name="adj" fmla="val 5678"/>
            </a:avLst>
          </a:prstGeom>
          <a:solidFill>
            <a:srgbClr val="F9D2D6"/>
          </a:solidFill>
          <a:ln/>
        </p:spPr>
      </p:sp>
      <p:sp>
        <p:nvSpPr>
          <p:cNvPr id="34" name="Text 32"/>
          <p:cNvSpPr/>
          <p:nvPr/>
        </p:nvSpPr>
        <p:spPr>
          <a:xfrm>
            <a:off x="508992" y="5966698"/>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5</a:t>
            </a:r>
            <a:endParaRPr lang="en-US" sz="1100" dirty="0"/>
          </a:p>
        </p:txBody>
      </p:sp>
      <p:sp>
        <p:nvSpPr>
          <p:cNvPr id="35" name="Text 33"/>
          <p:cNvSpPr/>
          <p:nvPr/>
        </p:nvSpPr>
        <p:spPr>
          <a:xfrm>
            <a:off x="868204" y="5664994"/>
            <a:ext cx="1763078"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Data Exfiltration Prevention</a:t>
            </a:r>
            <a:endParaRPr lang="en-US" sz="950" dirty="0"/>
          </a:p>
        </p:txBody>
      </p:sp>
      <p:sp>
        <p:nvSpPr>
          <p:cNvPr id="36" name="Text 34"/>
          <p:cNvSpPr/>
          <p:nvPr/>
        </p:nvSpPr>
        <p:spPr>
          <a:xfrm>
            <a:off x="868204" y="5877758"/>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Rule: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IF data label equals "Restricted" THEN prevent external sharing, require encryption for all transfers, block uploads to unsanctioned cloud domains. ALERT on any override attempts.</a:t>
            </a:r>
            <a:endParaRPr lang="en-US" sz="700" dirty="0"/>
          </a:p>
        </p:txBody>
      </p:sp>
      <p:sp>
        <p:nvSpPr>
          <p:cNvPr id="37" name="Text 35"/>
          <p:cNvSpPr/>
          <p:nvPr/>
        </p:nvSpPr>
        <p:spPr>
          <a:xfrm>
            <a:off x="868204" y="6086118"/>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Enforcement Point:</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CASB + SWG + Email DLP + SaaS-native DLP</a:t>
            </a:r>
            <a:endParaRPr lang="en-US" sz="700" dirty="0"/>
          </a:p>
        </p:txBody>
      </p:sp>
      <p:sp>
        <p:nvSpPr>
          <p:cNvPr id="38" name="Text 36"/>
          <p:cNvSpPr/>
          <p:nvPr/>
        </p:nvSpPr>
        <p:spPr>
          <a:xfrm>
            <a:off x="868204" y="6294477"/>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User Experience: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Just-in-time coaching prompts explaining why action blocked, alternative approved workflows</a:t>
            </a:r>
            <a:endParaRPr lang="en-US" sz="700" dirty="0"/>
          </a:p>
        </p:txBody>
      </p:sp>
      <p:sp>
        <p:nvSpPr>
          <p:cNvPr id="39" name="Shape 37"/>
          <p:cNvSpPr/>
          <p:nvPr/>
        </p:nvSpPr>
        <p:spPr>
          <a:xfrm>
            <a:off x="379095" y="6650831"/>
            <a:ext cx="13872210" cy="1001078"/>
          </a:xfrm>
          <a:prstGeom prst="roundRect">
            <a:avLst>
              <a:gd name="adj" fmla="val 3977"/>
            </a:avLst>
          </a:prstGeom>
          <a:solidFill>
            <a:srgbClr val="FFFFFF"/>
          </a:solidFill>
          <a:ln w="15240">
            <a:solidFill>
              <a:srgbClr val="DFB8BC"/>
            </a:solidFill>
            <a:prstDash val="solid"/>
          </a:ln>
        </p:spPr>
      </p:sp>
      <p:sp>
        <p:nvSpPr>
          <p:cNvPr id="40" name="Shape 38"/>
          <p:cNvSpPr/>
          <p:nvPr/>
        </p:nvSpPr>
        <p:spPr>
          <a:xfrm>
            <a:off x="394335" y="6666071"/>
            <a:ext cx="379095" cy="970597"/>
          </a:xfrm>
          <a:prstGeom prst="roundRect">
            <a:avLst>
              <a:gd name="adj" fmla="val 5678"/>
            </a:avLst>
          </a:prstGeom>
          <a:solidFill>
            <a:srgbClr val="F9D2D6"/>
          </a:solidFill>
          <a:ln/>
        </p:spPr>
      </p:sp>
      <p:sp>
        <p:nvSpPr>
          <p:cNvPr id="41" name="Text 39"/>
          <p:cNvSpPr/>
          <p:nvPr/>
        </p:nvSpPr>
        <p:spPr>
          <a:xfrm>
            <a:off x="508992" y="7062549"/>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6</a:t>
            </a:r>
            <a:endParaRPr lang="en-US" sz="1100" dirty="0"/>
          </a:p>
        </p:txBody>
      </p:sp>
      <p:sp>
        <p:nvSpPr>
          <p:cNvPr id="42" name="Text 40"/>
          <p:cNvSpPr/>
          <p:nvPr/>
        </p:nvSpPr>
        <p:spPr>
          <a:xfrm>
            <a:off x="868204" y="6760845"/>
            <a:ext cx="124718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Third-Party Access</a:t>
            </a:r>
            <a:endParaRPr lang="en-US" sz="950" dirty="0"/>
          </a:p>
        </p:txBody>
      </p:sp>
      <p:sp>
        <p:nvSpPr>
          <p:cNvPr id="43" name="Text 41"/>
          <p:cNvSpPr/>
          <p:nvPr/>
        </p:nvSpPr>
        <p:spPr>
          <a:xfrm>
            <a:off x="868204" y="6973610"/>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Rule: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Contractors ALLOW access only to explicitly assigned applications FROM approved countries ON managed or remote-browser-isolated devices. DENY access to Tier-0 infrastructure. Session timeout 4 hours.</a:t>
            </a:r>
            <a:endParaRPr lang="en-US" sz="700" dirty="0"/>
          </a:p>
        </p:txBody>
      </p:sp>
      <p:sp>
        <p:nvSpPr>
          <p:cNvPr id="44" name="Text 42"/>
          <p:cNvSpPr/>
          <p:nvPr/>
        </p:nvSpPr>
        <p:spPr>
          <a:xfrm>
            <a:off x="868204" y="7181969"/>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Enforcement Point:</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Identity Provider + ZTNA + Geo-IP validation</a:t>
            </a:r>
            <a:endParaRPr lang="en-US" sz="700" dirty="0"/>
          </a:p>
        </p:txBody>
      </p:sp>
      <p:sp>
        <p:nvSpPr>
          <p:cNvPr id="45" name="Text 43"/>
          <p:cNvSpPr/>
          <p:nvPr/>
        </p:nvSpPr>
        <p:spPr>
          <a:xfrm>
            <a:off x="868204" y="7390328"/>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Provisioning:</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Automated onboarding/offboarding tied to contract lifecycle in HRIS</a:t>
            </a:r>
            <a:endParaRPr lang="en-US" sz="700" dirty="0"/>
          </a:p>
        </p:txBody>
      </p:sp>
      <p:sp>
        <p:nvSpPr>
          <p:cNvPr id="46" name="Shape 44"/>
          <p:cNvSpPr/>
          <p:nvPr/>
        </p:nvSpPr>
        <p:spPr>
          <a:xfrm>
            <a:off x="379095" y="7746682"/>
            <a:ext cx="13872210" cy="1001078"/>
          </a:xfrm>
          <a:prstGeom prst="roundRect">
            <a:avLst>
              <a:gd name="adj" fmla="val 3977"/>
            </a:avLst>
          </a:prstGeom>
          <a:solidFill>
            <a:srgbClr val="FFFFFF"/>
          </a:solidFill>
          <a:ln w="15240">
            <a:solidFill>
              <a:srgbClr val="DFB8BC"/>
            </a:solidFill>
            <a:prstDash val="solid"/>
          </a:ln>
        </p:spPr>
      </p:sp>
      <p:sp>
        <p:nvSpPr>
          <p:cNvPr id="47" name="Shape 45"/>
          <p:cNvSpPr/>
          <p:nvPr/>
        </p:nvSpPr>
        <p:spPr>
          <a:xfrm>
            <a:off x="394335" y="7761923"/>
            <a:ext cx="379095" cy="970597"/>
          </a:xfrm>
          <a:prstGeom prst="roundRect">
            <a:avLst>
              <a:gd name="adj" fmla="val 5678"/>
            </a:avLst>
          </a:prstGeom>
          <a:solidFill>
            <a:srgbClr val="F9D2D6"/>
          </a:solidFill>
          <a:ln/>
        </p:spPr>
      </p:sp>
      <p:sp>
        <p:nvSpPr>
          <p:cNvPr id="48" name="Text 46"/>
          <p:cNvSpPr/>
          <p:nvPr/>
        </p:nvSpPr>
        <p:spPr>
          <a:xfrm>
            <a:off x="508992" y="8158401"/>
            <a:ext cx="142161" cy="177641"/>
          </a:xfrm>
          <a:prstGeom prst="rect">
            <a:avLst/>
          </a:prstGeom>
          <a:noFill/>
          <a:ln/>
        </p:spPr>
        <p:txBody>
          <a:bodyPr wrap="none" lIns="0" tIns="0" rIns="0" bIns="0" rtlCol="0" anchor="t"/>
          <a:lstStyle/>
          <a:p>
            <a:pPr algn="l" indent="0" marL="0">
              <a:lnSpc>
                <a:spcPts val="1100"/>
              </a:lnSpc>
              <a:buNone/>
            </a:pPr>
            <a:r>
              <a:rPr lang="en-US" sz="1100" dirty="0">
                <a:solidFill>
                  <a:srgbClr val="3B3535"/>
                </a:solidFill>
                <a:latin typeface="Sora Semi Bold" pitchFamily="34" charset="0"/>
                <a:ea typeface="Sora Semi Bold" pitchFamily="34" charset="-122"/>
                <a:cs typeface="Sora Semi Bold" pitchFamily="34" charset="-120"/>
              </a:rPr>
              <a:t>7</a:t>
            </a:r>
            <a:endParaRPr lang="en-US" sz="1100" dirty="0"/>
          </a:p>
        </p:txBody>
      </p:sp>
      <p:sp>
        <p:nvSpPr>
          <p:cNvPr id="49" name="Text 47"/>
          <p:cNvSpPr/>
          <p:nvPr/>
        </p:nvSpPr>
        <p:spPr>
          <a:xfrm>
            <a:off x="868204" y="7856696"/>
            <a:ext cx="2006560" cy="155972"/>
          </a:xfrm>
          <a:prstGeom prst="rect">
            <a:avLst/>
          </a:prstGeom>
          <a:noFill/>
          <a:ln/>
        </p:spPr>
        <p:txBody>
          <a:bodyPr wrap="none" lIns="0" tIns="0" rIns="0" bIns="0" rtlCol="0" anchor="t"/>
          <a:lstStyle/>
          <a:p>
            <a:pPr algn="l" indent="0" marL="0">
              <a:lnSpc>
                <a:spcPts val="1200"/>
              </a:lnSpc>
              <a:buNone/>
            </a:pPr>
            <a:r>
              <a:rPr lang="en-US" sz="950" dirty="0">
                <a:solidFill>
                  <a:srgbClr val="3B3535"/>
                </a:solidFill>
                <a:latin typeface="Sora Semi Bold" pitchFamily="34" charset="0"/>
                <a:ea typeface="Sora Semi Bold" pitchFamily="34" charset="-122"/>
                <a:cs typeface="Sora Semi Bold" pitchFamily="34" charset="-120"/>
              </a:rPr>
              <a:t>Break-Glass Emergency Access</a:t>
            </a:r>
            <a:endParaRPr lang="en-US" sz="950" dirty="0"/>
          </a:p>
        </p:txBody>
      </p:sp>
      <p:sp>
        <p:nvSpPr>
          <p:cNvPr id="50" name="Text 48"/>
          <p:cNvSpPr/>
          <p:nvPr/>
        </p:nvSpPr>
        <p:spPr>
          <a:xfrm>
            <a:off x="868204" y="8069461"/>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Rule: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Maintain exactly two offline emergency accounts with hardware token authentication. NOTIFY security team immediately on any usage. AUTO-EXPIRE all granted privileges after 8 hours. REQUIRE incident ticket for audit.</a:t>
            </a:r>
            <a:endParaRPr lang="en-US" sz="700" dirty="0"/>
          </a:p>
        </p:txBody>
      </p:sp>
      <p:sp>
        <p:nvSpPr>
          <p:cNvPr id="51" name="Text 49"/>
          <p:cNvSpPr/>
          <p:nvPr/>
        </p:nvSpPr>
        <p:spPr>
          <a:xfrm>
            <a:off x="868204" y="8277820"/>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Enforcement Point:</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PAM + Identity Provider + SIEM alerting</a:t>
            </a:r>
            <a:endParaRPr lang="en-US" sz="700" dirty="0"/>
          </a:p>
        </p:txBody>
      </p:sp>
      <p:sp>
        <p:nvSpPr>
          <p:cNvPr id="52" name="Text 50"/>
          <p:cNvSpPr/>
          <p:nvPr/>
        </p:nvSpPr>
        <p:spPr>
          <a:xfrm>
            <a:off x="868204" y="8486180"/>
            <a:ext cx="13273088" cy="151567"/>
          </a:xfrm>
          <a:prstGeom prst="rect">
            <a:avLst/>
          </a:prstGeom>
          <a:noFill/>
          <a:ln/>
        </p:spPr>
        <p:txBody>
          <a:bodyPr wrap="none" lIns="0" tIns="0" rIns="0" bIns="0" rtlCol="0" anchor="t"/>
          <a:lstStyle/>
          <a:p>
            <a:pPr algn="l" indent="0" marL="0">
              <a:lnSpc>
                <a:spcPts val="1150"/>
              </a:lnSpc>
              <a:buNone/>
            </a:pPr>
            <a:r>
              <a:rPr lang="en-US" sz="700" b="1" dirty="0">
                <a:solidFill>
                  <a:srgbClr val="3B3535"/>
                </a:solidFill>
                <a:latin typeface="Sora Light" pitchFamily="34" charset="0"/>
                <a:ea typeface="Sora Light" pitchFamily="34" charset="-122"/>
                <a:cs typeface="Sora Light" pitchFamily="34" charset="-120"/>
              </a:rPr>
              <a:t>Governance:</a:t>
            </a:r>
            <a:pPr algn="l" indent="0" marL="0">
              <a:lnSpc>
                <a:spcPts val="1150"/>
              </a:lnSpc>
              <a:buNone/>
            </a:pPr>
            <a:r>
              <a:rPr lang="en-US" sz="700" dirty="0">
                <a:solidFill>
                  <a:srgbClr val="3B3535"/>
                </a:solidFill>
                <a:latin typeface="Sora Light" pitchFamily="34" charset="0"/>
                <a:ea typeface="Sora Light" pitchFamily="34" charset="-122"/>
                <a:cs typeface="Sora Light" pitchFamily="34" charset="-120"/>
              </a:rPr>
              <a:t> Quarterly test drills, annual rotation of offline credentials stored in physical safe</a:t>
            </a:r>
            <a:endParaRPr lang="en-US" sz="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4240" y="620435"/>
            <a:ext cx="5529501" cy="480417"/>
          </a:xfrm>
          <a:prstGeom prst="rect">
            <a:avLst/>
          </a:prstGeom>
          <a:noFill/>
          <a:ln/>
        </p:spPr>
        <p:txBody>
          <a:bodyPr wrap="none" lIns="0" tIns="0" rIns="0" bIns="0" rtlCol="0" anchor="t"/>
          <a:lstStyle/>
          <a:p>
            <a:pPr algn="l" indent="0" marL="0">
              <a:lnSpc>
                <a:spcPts val="3750"/>
              </a:lnSpc>
              <a:buNone/>
            </a:pPr>
            <a:r>
              <a:rPr lang="en-US" sz="3000" dirty="0">
                <a:solidFill>
                  <a:srgbClr val="1F1E1E"/>
                </a:solidFill>
                <a:latin typeface="Sora Semi Bold" pitchFamily="34" charset="0"/>
                <a:ea typeface="Sora Semi Bold" pitchFamily="34" charset="-122"/>
                <a:cs typeface="Sora Semi Bold" pitchFamily="34" charset="-120"/>
              </a:rPr>
              <a:t>Telemetry &amp; KPIs Dashboard</a:t>
            </a:r>
            <a:endParaRPr lang="en-US" sz="3000" dirty="0"/>
          </a:p>
        </p:txBody>
      </p:sp>
      <p:sp>
        <p:nvSpPr>
          <p:cNvPr id="3" name="Text 1"/>
          <p:cNvSpPr/>
          <p:nvPr/>
        </p:nvSpPr>
        <p:spPr>
          <a:xfrm>
            <a:off x="584240" y="1392912"/>
            <a:ext cx="13461921" cy="467439"/>
          </a:xfrm>
          <a:prstGeom prst="rect">
            <a:avLst/>
          </a:prstGeom>
          <a:noFill/>
          <a:ln/>
        </p:spPr>
        <p:txBody>
          <a:bodyPr wrap="square" lIns="0" tIns="0" rIns="0" bIns="0" rtlCol="0" anchor="t"/>
          <a:lstStyle/>
          <a:p>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Measuring Zero Trust progress requires instrumentation across all policy enforcement points. This dashboard provides real-time visibility into adoption metrics, security posture, performance SLOs, and threat indicators. Define clear service-level objectives (SLOs) for each KPI, review weekly with stakeholders, and use trends to drive continuous improvement.</a:t>
            </a:r>
            <a:endParaRPr lang="en-US" sz="1150" dirty="0"/>
          </a:p>
        </p:txBody>
      </p:sp>
      <p:sp>
        <p:nvSpPr>
          <p:cNvPr id="4" name="Text 2"/>
          <p:cNvSpPr/>
          <p:nvPr/>
        </p:nvSpPr>
        <p:spPr>
          <a:xfrm>
            <a:off x="584240" y="2097643"/>
            <a:ext cx="3228499" cy="481965"/>
          </a:xfrm>
          <a:prstGeom prst="rect">
            <a:avLst/>
          </a:prstGeom>
          <a:noFill/>
          <a:ln/>
        </p:spPr>
        <p:txBody>
          <a:bodyPr wrap="none" lIns="0" tIns="0" rIns="0" bIns="0" rtlCol="0" anchor="t"/>
          <a:lstStyle/>
          <a:p>
            <a:pPr algn="ctr" indent="0" marL="0">
              <a:lnSpc>
                <a:spcPts val="3750"/>
              </a:lnSpc>
              <a:buNone/>
            </a:pPr>
            <a:r>
              <a:rPr lang="en-US" sz="3750" dirty="0">
                <a:solidFill>
                  <a:srgbClr val="3B3535"/>
                </a:solidFill>
                <a:latin typeface="Sora Semi Bold" pitchFamily="34" charset="0"/>
                <a:ea typeface="Sora Semi Bold" pitchFamily="34" charset="-122"/>
                <a:cs typeface="Sora Semi Bold" pitchFamily="34" charset="-120"/>
              </a:rPr>
              <a:t>98%</a:t>
            </a:r>
            <a:endParaRPr lang="en-US" sz="3750" dirty="0"/>
          </a:p>
        </p:txBody>
      </p:sp>
      <p:sp>
        <p:nvSpPr>
          <p:cNvPr id="5" name="Text 3"/>
          <p:cNvSpPr/>
          <p:nvPr/>
        </p:nvSpPr>
        <p:spPr>
          <a:xfrm>
            <a:off x="1237536" y="2762131"/>
            <a:ext cx="1921907" cy="240149"/>
          </a:xfrm>
          <a:prstGeom prst="rect">
            <a:avLst/>
          </a:prstGeom>
          <a:noFill/>
          <a:ln/>
        </p:spPr>
        <p:txBody>
          <a:bodyPr wrap="none" lIns="0" tIns="0" rIns="0" bIns="0" rtlCol="0" anchor="t"/>
          <a:lstStyle/>
          <a:p>
            <a:pPr algn="ctr"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MFA Adoption</a:t>
            </a:r>
            <a:endParaRPr lang="en-US" sz="1500" dirty="0"/>
          </a:p>
        </p:txBody>
      </p:sp>
      <p:sp>
        <p:nvSpPr>
          <p:cNvPr id="6" name="Text 4"/>
          <p:cNvSpPr/>
          <p:nvPr/>
        </p:nvSpPr>
        <p:spPr>
          <a:xfrm>
            <a:off x="584240" y="3089910"/>
            <a:ext cx="3228499" cy="467439"/>
          </a:xfrm>
          <a:prstGeom prst="rect">
            <a:avLst/>
          </a:prstGeom>
          <a:noFill/>
          <a:ln/>
        </p:spPr>
        <p:txBody>
          <a:bodyPr wrap="square" lIns="0" tIns="0" rIns="0" bIns="0" rtlCol="0" anchor="t"/>
          <a:lstStyle/>
          <a:p>
            <a:pPr algn="ctr"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Percentage of users with phishing-resistant MFA enabled (target: ≥98%)</a:t>
            </a:r>
            <a:endParaRPr lang="en-US" sz="1150" dirty="0"/>
          </a:p>
        </p:txBody>
      </p:sp>
      <p:sp>
        <p:nvSpPr>
          <p:cNvPr id="7" name="Text 5"/>
          <p:cNvSpPr/>
          <p:nvPr/>
        </p:nvSpPr>
        <p:spPr>
          <a:xfrm>
            <a:off x="3995261" y="2097643"/>
            <a:ext cx="3228618" cy="481965"/>
          </a:xfrm>
          <a:prstGeom prst="rect">
            <a:avLst/>
          </a:prstGeom>
          <a:noFill/>
          <a:ln/>
        </p:spPr>
        <p:txBody>
          <a:bodyPr wrap="none" lIns="0" tIns="0" rIns="0" bIns="0" rtlCol="0" anchor="t"/>
          <a:lstStyle/>
          <a:p>
            <a:pPr algn="ctr" indent="0" marL="0">
              <a:lnSpc>
                <a:spcPts val="3750"/>
              </a:lnSpc>
              <a:buNone/>
            </a:pPr>
            <a:r>
              <a:rPr lang="en-US" sz="3750" dirty="0">
                <a:solidFill>
                  <a:srgbClr val="3B3535"/>
                </a:solidFill>
                <a:latin typeface="Sora Semi Bold" pitchFamily="34" charset="0"/>
                <a:ea typeface="Sora Semi Bold" pitchFamily="34" charset="-122"/>
                <a:cs typeface="Sora Semi Bold" pitchFamily="34" charset="-120"/>
              </a:rPr>
              <a:t>90%</a:t>
            </a:r>
            <a:endParaRPr lang="en-US" sz="3750" dirty="0"/>
          </a:p>
        </p:txBody>
      </p:sp>
      <p:sp>
        <p:nvSpPr>
          <p:cNvPr id="8" name="Text 6"/>
          <p:cNvSpPr/>
          <p:nvPr/>
        </p:nvSpPr>
        <p:spPr>
          <a:xfrm>
            <a:off x="4648557" y="2762131"/>
            <a:ext cx="1921907" cy="240149"/>
          </a:xfrm>
          <a:prstGeom prst="rect">
            <a:avLst/>
          </a:prstGeom>
          <a:noFill/>
          <a:ln/>
        </p:spPr>
        <p:txBody>
          <a:bodyPr wrap="none" lIns="0" tIns="0" rIns="0" bIns="0" rtlCol="0" anchor="t"/>
          <a:lstStyle/>
          <a:p>
            <a:pPr algn="ctr"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Compliant Devices</a:t>
            </a:r>
            <a:endParaRPr lang="en-US" sz="1500" dirty="0"/>
          </a:p>
        </p:txBody>
      </p:sp>
      <p:sp>
        <p:nvSpPr>
          <p:cNvPr id="9" name="Text 7"/>
          <p:cNvSpPr/>
          <p:nvPr/>
        </p:nvSpPr>
        <p:spPr>
          <a:xfrm>
            <a:off x="3995261" y="3089910"/>
            <a:ext cx="3228618" cy="467439"/>
          </a:xfrm>
          <a:prstGeom prst="rect">
            <a:avLst/>
          </a:prstGeom>
          <a:noFill/>
          <a:ln/>
        </p:spPr>
        <p:txBody>
          <a:bodyPr wrap="square" lIns="0" tIns="0" rIns="0" bIns="0" rtlCol="0" anchor="t"/>
          <a:lstStyle/>
          <a:p>
            <a:pPr algn="ctr"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Managed endpoints meeting security baseline (target: ≥90%)</a:t>
            </a:r>
            <a:endParaRPr lang="en-US" sz="1150" dirty="0"/>
          </a:p>
        </p:txBody>
      </p:sp>
      <p:sp>
        <p:nvSpPr>
          <p:cNvPr id="10" name="Text 8"/>
          <p:cNvSpPr/>
          <p:nvPr/>
        </p:nvSpPr>
        <p:spPr>
          <a:xfrm>
            <a:off x="7406402" y="2097643"/>
            <a:ext cx="3228618" cy="481965"/>
          </a:xfrm>
          <a:prstGeom prst="rect">
            <a:avLst/>
          </a:prstGeom>
          <a:noFill/>
          <a:ln/>
        </p:spPr>
        <p:txBody>
          <a:bodyPr wrap="none" lIns="0" tIns="0" rIns="0" bIns="0" rtlCol="0" anchor="t"/>
          <a:lstStyle/>
          <a:p>
            <a:pPr algn="ctr" indent="0" marL="0">
              <a:lnSpc>
                <a:spcPts val="3750"/>
              </a:lnSpc>
              <a:buNone/>
            </a:pPr>
            <a:r>
              <a:rPr lang="en-US" sz="3750" dirty="0">
                <a:solidFill>
                  <a:srgbClr val="3B3535"/>
                </a:solidFill>
                <a:latin typeface="Sora Semi Bold" pitchFamily="34" charset="0"/>
                <a:ea typeface="Sora Semi Bold" pitchFamily="34" charset="-122"/>
                <a:cs typeface="Sora Semi Bold" pitchFamily="34" charset="-120"/>
              </a:rPr>
              <a:t>250ms</a:t>
            </a:r>
            <a:endParaRPr lang="en-US" sz="3750" dirty="0"/>
          </a:p>
        </p:txBody>
      </p:sp>
      <p:sp>
        <p:nvSpPr>
          <p:cNvPr id="11" name="Text 9"/>
          <p:cNvSpPr/>
          <p:nvPr/>
        </p:nvSpPr>
        <p:spPr>
          <a:xfrm>
            <a:off x="8059698" y="2762131"/>
            <a:ext cx="1921907" cy="240149"/>
          </a:xfrm>
          <a:prstGeom prst="rect">
            <a:avLst/>
          </a:prstGeom>
          <a:noFill/>
          <a:ln/>
        </p:spPr>
        <p:txBody>
          <a:bodyPr wrap="none" lIns="0" tIns="0" rIns="0" bIns="0" rtlCol="0" anchor="t"/>
          <a:lstStyle/>
          <a:p>
            <a:pPr algn="ctr"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Policy Latency</a:t>
            </a:r>
            <a:endParaRPr lang="en-US" sz="1500" dirty="0"/>
          </a:p>
        </p:txBody>
      </p:sp>
      <p:sp>
        <p:nvSpPr>
          <p:cNvPr id="12" name="Text 10"/>
          <p:cNvSpPr/>
          <p:nvPr/>
        </p:nvSpPr>
        <p:spPr>
          <a:xfrm>
            <a:off x="7406402" y="3089910"/>
            <a:ext cx="3228618" cy="467439"/>
          </a:xfrm>
          <a:prstGeom prst="rect">
            <a:avLst/>
          </a:prstGeom>
          <a:noFill/>
          <a:ln/>
        </p:spPr>
        <p:txBody>
          <a:bodyPr wrap="square" lIns="0" tIns="0" rIns="0" bIns="0" rtlCol="0" anchor="t"/>
          <a:lstStyle/>
          <a:p>
            <a:pPr algn="ctr"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P95 authorization decision time (target: ≤250ms)</a:t>
            </a:r>
            <a:endParaRPr lang="en-US" sz="1150" dirty="0"/>
          </a:p>
        </p:txBody>
      </p:sp>
      <p:sp>
        <p:nvSpPr>
          <p:cNvPr id="13" name="Text 11"/>
          <p:cNvSpPr/>
          <p:nvPr/>
        </p:nvSpPr>
        <p:spPr>
          <a:xfrm>
            <a:off x="10817543" y="2097643"/>
            <a:ext cx="3228618" cy="481965"/>
          </a:xfrm>
          <a:prstGeom prst="rect">
            <a:avLst/>
          </a:prstGeom>
          <a:noFill/>
          <a:ln/>
        </p:spPr>
        <p:txBody>
          <a:bodyPr wrap="none" lIns="0" tIns="0" rIns="0" bIns="0" rtlCol="0" anchor="t"/>
          <a:lstStyle/>
          <a:p>
            <a:pPr algn="ctr" indent="0" marL="0">
              <a:lnSpc>
                <a:spcPts val="3750"/>
              </a:lnSpc>
              <a:buNone/>
            </a:pPr>
            <a:r>
              <a:rPr lang="en-US" sz="3750" dirty="0">
                <a:solidFill>
                  <a:srgbClr val="3B3535"/>
                </a:solidFill>
                <a:latin typeface="Sora Semi Bold" pitchFamily="34" charset="0"/>
                <a:ea typeface="Sora Semi Bold" pitchFamily="34" charset="-122"/>
                <a:cs typeface="Sora Semi Bold" pitchFamily="34" charset="-120"/>
              </a:rPr>
              <a:t>95%</a:t>
            </a:r>
            <a:endParaRPr lang="en-US" sz="3750" dirty="0"/>
          </a:p>
        </p:txBody>
      </p:sp>
      <p:sp>
        <p:nvSpPr>
          <p:cNvPr id="14" name="Text 12"/>
          <p:cNvSpPr/>
          <p:nvPr/>
        </p:nvSpPr>
        <p:spPr>
          <a:xfrm>
            <a:off x="11470838" y="2762131"/>
            <a:ext cx="1921907" cy="240149"/>
          </a:xfrm>
          <a:prstGeom prst="rect">
            <a:avLst/>
          </a:prstGeom>
          <a:noFill/>
          <a:ln/>
        </p:spPr>
        <p:txBody>
          <a:bodyPr wrap="none" lIns="0" tIns="0" rIns="0" bIns="0" rtlCol="0" anchor="t"/>
          <a:lstStyle/>
          <a:p>
            <a:pPr algn="ctr" indent="0" marL="0">
              <a:lnSpc>
                <a:spcPts val="1850"/>
              </a:lnSpc>
              <a:buNone/>
            </a:pPr>
            <a:r>
              <a:rPr lang="en-US" sz="1500" dirty="0">
                <a:solidFill>
                  <a:srgbClr val="3B3535"/>
                </a:solidFill>
                <a:latin typeface="Sora Semi Bold" pitchFamily="34" charset="0"/>
                <a:ea typeface="Sora Semi Bold" pitchFamily="34" charset="-122"/>
                <a:cs typeface="Sora Semi Bold" pitchFamily="34" charset="-120"/>
              </a:rPr>
              <a:t>JIT Usage</a:t>
            </a:r>
            <a:endParaRPr lang="en-US" sz="1500" dirty="0"/>
          </a:p>
        </p:txBody>
      </p:sp>
      <p:sp>
        <p:nvSpPr>
          <p:cNvPr id="15" name="Text 13"/>
          <p:cNvSpPr/>
          <p:nvPr/>
        </p:nvSpPr>
        <p:spPr>
          <a:xfrm>
            <a:off x="10817543" y="3089910"/>
            <a:ext cx="3228618" cy="467439"/>
          </a:xfrm>
          <a:prstGeom prst="rect">
            <a:avLst/>
          </a:prstGeom>
          <a:noFill/>
          <a:ln/>
        </p:spPr>
        <p:txBody>
          <a:bodyPr wrap="square" lIns="0" tIns="0" rIns="0" bIns="0" rtlCol="0" anchor="t"/>
          <a:lstStyle/>
          <a:p>
            <a:pPr algn="ctr"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Privileged access via just-in-time elevation (target: ≥95%)</a:t>
            </a:r>
            <a:endParaRPr lang="en-US" sz="1150" dirty="0"/>
          </a:p>
        </p:txBody>
      </p:sp>
      <p:sp>
        <p:nvSpPr>
          <p:cNvPr id="16" name="Text 14"/>
          <p:cNvSpPr/>
          <p:nvPr/>
        </p:nvSpPr>
        <p:spPr>
          <a:xfrm>
            <a:off x="584240" y="3867626"/>
            <a:ext cx="2530793" cy="288250"/>
          </a:xfrm>
          <a:prstGeom prst="rect">
            <a:avLst/>
          </a:prstGeom>
          <a:noFill/>
          <a:ln/>
        </p:spPr>
        <p:txBody>
          <a:bodyPr wrap="none" lIns="0" tIns="0" rIns="0" bIns="0" rtlCol="0" anchor="t"/>
          <a:lstStyle/>
          <a:p>
            <a:pPr algn="l" indent="0" marL="0">
              <a:lnSpc>
                <a:spcPts val="2250"/>
              </a:lnSpc>
              <a:buNone/>
            </a:pPr>
            <a:r>
              <a:rPr lang="en-US" sz="1800" dirty="0">
                <a:solidFill>
                  <a:srgbClr val="1F1E1E"/>
                </a:solidFill>
                <a:latin typeface="Sora Semi Bold" pitchFamily="34" charset="0"/>
                <a:ea typeface="Sora Semi Bold" pitchFamily="34" charset="-122"/>
                <a:cs typeface="Sora Semi Bold" pitchFamily="34" charset="-120"/>
              </a:rPr>
              <a:t>Core Metrics to Track</a:t>
            </a:r>
            <a:endParaRPr lang="en-US" sz="1800" dirty="0"/>
          </a:p>
        </p:txBody>
      </p:sp>
      <p:sp>
        <p:nvSpPr>
          <p:cNvPr id="17" name="Text 15"/>
          <p:cNvSpPr/>
          <p:nvPr/>
        </p:nvSpPr>
        <p:spPr>
          <a:xfrm>
            <a:off x="584240" y="4301847"/>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MFA adoption by population</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Employees, contractors, admin accounts</a:t>
            </a:r>
            <a:endParaRPr lang="en-US" sz="1150" dirty="0"/>
          </a:p>
        </p:txBody>
      </p:sp>
      <p:sp>
        <p:nvSpPr>
          <p:cNvPr id="18" name="Text 16"/>
          <p:cNvSpPr/>
          <p:nvPr/>
        </p:nvSpPr>
        <p:spPr>
          <a:xfrm>
            <a:off x="584240" y="4586645"/>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Managed/compliant device percentage</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Overall and by business unit</a:t>
            </a:r>
            <a:endParaRPr lang="en-US" sz="1150" dirty="0"/>
          </a:p>
        </p:txBody>
      </p:sp>
      <p:sp>
        <p:nvSpPr>
          <p:cNvPr id="19" name="Text 17"/>
          <p:cNvSpPr/>
          <p:nvPr/>
        </p:nvSpPr>
        <p:spPr>
          <a:xfrm>
            <a:off x="584240" y="4871442"/>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Access decision distribution</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Allow vs. step-up vs. deny vs. block</a:t>
            </a:r>
            <a:endParaRPr lang="en-US" sz="1150" dirty="0"/>
          </a:p>
        </p:txBody>
      </p:sp>
      <p:sp>
        <p:nvSpPr>
          <p:cNvPr id="20" name="Text 18"/>
          <p:cNvSpPr/>
          <p:nvPr/>
        </p:nvSpPr>
        <p:spPr>
          <a:xfrm>
            <a:off x="584240" y="5156240"/>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Policy evaluation latency</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P50, P95, P99 response times</a:t>
            </a:r>
            <a:endParaRPr lang="en-US" sz="1150" dirty="0"/>
          </a:p>
        </p:txBody>
      </p:sp>
      <p:sp>
        <p:nvSpPr>
          <p:cNvPr id="21" name="Text 19"/>
          <p:cNvSpPr/>
          <p:nvPr/>
        </p:nvSpPr>
        <p:spPr>
          <a:xfrm>
            <a:off x="584240" y="5441037"/>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High-risk sessions blocked</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Daily trend with top block reasons</a:t>
            </a:r>
            <a:endParaRPr lang="en-US" sz="1150" dirty="0"/>
          </a:p>
        </p:txBody>
      </p:sp>
      <p:sp>
        <p:nvSpPr>
          <p:cNvPr id="22" name="Text 20"/>
          <p:cNvSpPr/>
          <p:nvPr/>
        </p:nvSpPr>
        <p:spPr>
          <a:xfrm>
            <a:off x="584240" y="5725835"/>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Privileged sessions using JIT</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Percentage and absolute count</a:t>
            </a:r>
            <a:endParaRPr lang="en-US" sz="1150" dirty="0"/>
          </a:p>
        </p:txBody>
      </p:sp>
      <p:sp>
        <p:nvSpPr>
          <p:cNvPr id="23" name="Text 21"/>
          <p:cNvSpPr/>
          <p:nvPr/>
        </p:nvSpPr>
        <p:spPr>
          <a:xfrm>
            <a:off x="584240" y="6010632"/>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MTTR for device noncompliance</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Time from detection to remediation</a:t>
            </a:r>
            <a:endParaRPr lang="en-US" sz="1150" dirty="0"/>
          </a:p>
        </p:txBody>
      </p:sp>
      <p:sp>
        <p:nvSpPr>
          <p:cNvPr id="24" name="Text 22"/>
          <p:cNvSpPr/>
          <p:nvPr/>
        </p:nvSpPr>
        <p:spPr>
          <a:xfrm>
            <a:off x="584240" y="6295430"/>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Microsegmentation coverage</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Percentage of assets behind PEPs by tier</a:t>
            </a:r>
            <a:endParaRPr lang="en-US" sz="1150" dirty="0"/>
          </a:p>
        </p:txBody>
      </p:sp>
      <p:sp>
        <p:nvSpPr>
          <p:cNvPr id="25" name="Text 23"/>
          <p:cNvSpPr/>
          <p:nvPr/>
        </p:nvSpPr>
        <p:spPr>
          <a:xfrm>
            <a:off x="584240" y="6580227"/>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Data egress blocks by channel</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Email, web, SaaS, removable media</a:t>
            </a:r>
            <a:endParaRPr lang="en-US" sz="1150" dirty="0"/>
          </a:p>
        </p:txBody>
      </p:sp>
      <p:sp>
        <p:nvSpPr>
          <p:cNvPr id="26" name="Text 24"/>
          <p:cNvSpPr/>
          <p:nvPr/>
        </p:nvSpPr>
        <p:spPr>
          <a:xfrm>
            <a:off x="584240" y="6865025"/>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Certificate/key rotation age</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P95 age of active credentials</a:t>
            </a:r>
            <a:endParaRPr lang="en-US" sz="1150" dirty="0"/>
          </a:p>
        </p:txBody>
      </p:sp>
      <p:sp>
        <p:nvSpPr>
          <p:cNvPr id="27" name="Text 25"/>
          <p:cNvSpPr/>
          <p:nvPr/>
        </p:nvSpPr>
        <p:spPr>
          <a:xfrm>
            <a:off x="7500938" y="3867626"/>
            <a:ext cx="2306241" cy="288250"/>
          </a:xfrm>
          <a:prstGeom prst="rect">
            <a:avLst/>
          </a:prstGeom>
          <a:noFill/>
          <a:ln/>
        </p:spPr>
        <p:txBody>
          <a:bodyPr wrap="none" lIns="0" tIns="0" rIns="0" bIns="0" rtlCol="0" anchor="t"/>
          <a:lstStyle/>
          <a:p>
            <a:pPr algn="l" indent="0" marL="0">
              <a:lnSpc>
                <a:spcPts val="2250"/>
              </a:lnSpc>
              <a:buNone/>
            </a:pPr>
            <a:r>
              <a:rPr lang="en-US" sz="1800" dirty="0">
                <a:solidFill>
                  <a:srgbClr val="1F1E1E"/>
                </a:solidFill>
                <a:latin typeface="Sora Semi Bold" pitchFamily="34" charset="0"/>
                <a:ea typeface="Sora Semi Bold" pitchFamily="34" charset="-122"/>
                <a:cs typeface="Sora Semi Bold" pitchFamily="34" charset="-120"/>
              </a:rPr>
              <a:t>Data Sources</a:t>
            </a:r>
            <a:endParaRPr lang="en-US" sz="1800" dirty="0"/>
          </a:p>
        </p:txBody>
      </p:sp>
      <p:sp>
        <p:nvSpPr>
          <p:cNvPr id="28" name="Text 26"/>
          <p:cNvSpPr/>
          <p:nvPr/>
        </p:nvSpPr>
        <p:spPr>
          <a:xfrm>
            <a:off x="7500938" y="4301847"/>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Identity Provider</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Authentication logs, risk scores, MFA events</a:t>
            </a:r>
            <a:endParaRPr lang="en-US" sz="1150" dirty="0"/>
          </a:p>
        </p:txBody>
      </p:sp>
      <p:sp>
        <p:nvSpPr>
          <p:cNvPr id="29" name="Text 27"/>
          <p:cNvSpPr/>
          <p:nvPr/>
        </p:nvSpPr>
        <p:spPr>
          <a:xfrm>
            <a:off x="7500938" y="4586645"/>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UEM/MDM &amp; EDR</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Device posture, compliance status, patch levels</a:t>
            </a:r>
            <a:endParaRPr lang="en-US" sz="1150" dirty="0"/>
          </a:p>
        </p:txBody>
      </p:sp>
      <p:sp>
        <p:nvSpPr>
          <p:cNvPr id="30" name="Text 28"/>
          <p:cNvSpPr/>
          <p:nvPr/>
        </p:nvSpPr>
        <p:spPr>
          <a:xfrm>
            <a:off x="7500938" y="4871442"/>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ZTNA/SWG/API Gateway</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Policy decisions, latency, user experience</a:t>
            </a:r>
            <a:endParaRPr lang="en-US" sz="1150" dirty="0"/>
          </a:p>
        </p:txBody>
      </p:sp>
      <p:sp>
        <p:nvSpPr>
          <p:cNvPr id="31" name="Text 29"/>
          <p:cNvSpPr/>
          <p:nvPr/>
        </p:nvSpPr>
        <p:spPr>
          <a:xfrm>
            <a:off x="7500938" y="5156240"/>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PAM System</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Privileged session metadata, elevation requests</a:t>
            </a:r>
            <a:endParaRPr lang="en-US" sz="1150" dirty="0"/>
          </a:p>
        </p:txBody>
      </p:sp>
      <p:sp>
        <p:nvSpPr>
          <p:cNvPr id="32" name="Text 30"/>
          <p:cNvSpPr/>
          <p:nvPr/>
        </p:nvSpPr>
        <p:spPr>
          <a:xfrm>
            <a:off x="7500938" y="5441037"/>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SIEM/SOAR</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Aggregated alerts, incident response times</a:t>
            </a:r>
            <a:endParaRPr lang="en-US" sz="1150" dirty="0"/>
          </a:p>
        </p:txBody>
      </p:sp>
      <p:sp>
        <p:nvSpPr>
          <p:cNvPr id="33" name="Text 31"/>
          <p:cNvSpPr/>
          <p:nvPr/>
        </p:nvSpPr>
        <p:spPr>
          <a:xfrm>
            <a:off x="7500938" y="5725835"/>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DLP/CASB</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Data exfiltration attempts, shadow IT discovery</a:t>
            </a:r>
            <a:endParaRPr lang="en-US" sz="1150" dirty="0"/>
          </a:p>
        </p:txBody>
      </p:sp>
      <p:sp>
        <p:nvSpPr>
          <p:cNvPr id="34" name="Text 32"/>
          <p:cNvSpPr/>
          <p:nvPr/>
        </p:nvSpPr>
        <p:spPr>
          <a:xfrm>
            <a:off x="7500938" y="6010632"/>
            <a:ext cx="6552843" cy="233720"/>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3B3535"/>
                </a:solidFill>
                <a:latin typeface="Sora Light" pitchFamily="34" charset="0"/>
                <a:ea typeface="Sora Light" pitchFamily="34" charset="-122"/>
                <a:cs typeface="Sora Light" pitchFamily="34" charset="-120"/>
              </a:rPr>
              <a:t>CMDB</a:t>
            </a:r>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 — Asset inventory, PEP coverage calculations</a:t>
            </a:r>
            <a:endParaRPr lang="en-US" sz="1150" dirty="0"/>
          </a:p>
        </p:txBody>
      </p:sp>
      <p:sp>
        <p:nvSpPr>
          <p:cNvPr id="35" name="Text 33"/>
          <p:cNvSpPr/>
          <p:nvPr/>
        </p:nvSpPr>
        <p:spPr>
          <a:xfrm>
            <a:off x="7500938" y="6390323"/>
            <a:ext cx="2546985" cy="240149"/>
          </a:xfrm>
          <a:prstGeom prst="rect">
            <a:avLst/>
          </a:prstGeom>
          <a:noFill/>
          <a:ln/>
        </p:spPr>
        <p:txBody>
          <a:bodyPr wrap="none" lIns="0" tIns="0" rIns="0" bIns="0" rtlCol="0" anchor="t"/>
          <a:lstStyle/>
          <a:p>
            <a:pPr algn="l" indent="0" marL="0">
              <a:lnSpc>
                <a:spcPts val="1850"/>
              </a:lnSpc>
              <a:buNone/>
            </a:pPr>
            <a:r>
              <a:rPr lang="en-US" sz="1500" dirty="0">
                <a:solidFill>
                  <a:srgbClr val="1F1E1E"/>
                </a:solidFill>
                <a:latin typeface="Sora Semi Bold" pitchFamily="34" charset="0"/>
                <a:ea typeface="Sora Semi Bold" pitchFamily="34" charset="-122"/>
                <a:cs typeface="Sora Semi Bold" pitchFamily="34" charset="-120"/>
              </a:rPr>
              <a:t>Integration Requirements</a:t>
            </a:r>
            <a:endParaRPr lang="en-US" sz="1500" dirty="0"/>
          </a:p>
        </p:txBody>
      </p:sp>
      <p:sp>
        <p:nvSpPr>
          <p:cNvPr id="36" name="Text 34"/>
          <p:cNvSpPr/>
          <p:nvPr/>
        </p:nvSpPr>
        <p:spPr>
          <a:xfrm>
            <a:off x="7500938" y="6776442"/>
            <a:ext cx="6552843" cy="701159"/>
          </a:xfrm>
          <a:prstGeom prst="rect">
            <a:avLst/>
          </a:prstGeom>
          <a:noFill/>
          <a:ln/>
        </p:spPr>
        <p:txBody>
          <a:bodyPr wrap="square" lIns="0" tIns="0" rIns="0" bIns="0" rtlCol="0" anchor="t"/>
          <a:lstStyle/>
          <a:p>
            <a:pPr algn="l" indent="0" marL="0">
              <a:lnSpc>
                <a:spcPts val="1800"/>
              </a:lnSpc>
              <a:buNone/>
            </a:pPr>
            <a:r>
              <a:rPr lang="en-US" sz="1150" dirty="0">
                <a:solidFill>
                  <a:srgbClr val="3B3535"/>
                </a:solidFill>
                <a:latin typeface="Sora Light" pitchFamily="34" charset="0"/>
                <a:ea typeface="Sora Light" pitchFamily="34" charset="-122"/>
                <a:cs typeface="Sora Light" pitchFamily="34" charset="-120"/>
              </a:rPr>
              <a:t>Stream logs in near-real-time via syslog, API, or log forwarder. Normalize schemas for correlation. Retain 90 days hot, 1 year warm for compliance. Alert on SLO violations and anomalies.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76964" y="327898"/>
            <a:ext cx="4238268" cy="392311"/>
          </a:xfrm>
          <a:prstGeom prst="rect">
            <a:avLst/>
          </a:prstGeom>
          <a:noFill/>
          <a:ln/>
        </p:spPr>
        <p:txBody>
          <a:bodyPr wrap="none" lIns="0" tIns="0" rIns="0" bIns="0" rtlCol="0" anchor="t"/>
          <a:lstStyle/>
          <a:p>
            <a:pPr algn="l" indent="0" marL="0">
              <a:lnSpc>
                <a:spcPts val="3050"/>
              </a:lnSpc>
              <a:buNone/>
            </a:pPr>
            <a:r>
              <a:rPr lang="en-US" sz="2450" dirty="0">
                <a:solidFill>
                  <a:srgbClr val="1F1E1E"/>
                </a:solidFill>
                <a:latin typeface="Sora Semi Bold" pitchFamily="34" charset="0"/>
                <a:ea typeface="Sora Semi Bold" pitchFamily="34" charset="-122"/>
                <a:cs typeface="Sora Semi Bold" pitchFamily="34" charset="-120"/>
              </a:rPr>
              <a:t>Common Pitfalls and Fixes</a:t>
            </a:r>
            <a:endParaRPr lang="en-US" sz="2450" dirty="0"/>
          </a:p>
        </p:txBody>
      </p:sp>
      <p:sp>
        <p:nvSpPr>
          <p:cNvPr id="3" name="Text 1"/>
          <p:cNvSpPr/>
          <p:nvPr/>
        </p:nvSpPr>
        <p:spPr>
          <a:xfrm>
            <a:off x="476964" y="958691"/>
            <a:ext cx="13676471" cy="381714"/>
          </a:xfrm>
          <a:prstGeom prst="rect">
            <a:avLst/>
          </a:prstGeom>
          <a:noFill/>
          <a:ln/>
        </p:spPr>
        <p:txBody>
          <a:bodyPr wrap="square" lIns="0" tIns="0" rIns="0" bIns="0" rtlCol="0" anchor="t"/>
          <a:lstStyle/>
          <a:p>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Zero Trust transformations fail more often from organizational missteps than technical challenges. These eight common pitfalls emerge repeatedly across enterprise implementations. Recognizing them early and applying the proven fixes will accelerate your journey and avoid costly detours.</a:t>
            </a:r>
            <a:endParaRPr lang="en-US" sz="900" dirty="0"/>
          </a:p>
        </p:txBody>
      </p:sp>
      <p:pic>
        <p:nvPicPr>
          <p:cNvPr id="4" name="Image 0" descr="preencoded.png">    </p:cNvPr>
          <p:cNvPicPr>
            <a:picLocks noChangeAspect="1"/>
          </p:cNvPicPr>
          <p:nvPr/>
        </p:nvPicPr>
        <p:blipFill>
          <a:blip r:embed="rId1"/>
          <a:stretch>
            <a:fillRect/>
          </a:stretch>
        </p:blipFill>
        <p:spPr>
          <a:xfrm>
            <a:off x="476964" y="1474470"/>
            <a:ext cx="4558784" cy="476964"/>
          </a:xfrm>
          <a:prstGeom prst="rect">
            <a:avLst/>
          </a:prstGeom>
        </p:spPr>
      </p:pic>
      <p:sp>
        <p:nvSpPr>
          <p:cNvPr id="5" name="Text 2"/>
          <p:cNvSpPr/>
          <p:nvPr/>
        </p:nvSpPr>
        <p:spPr>
          <a:xfrm>
            <a:off x="596146" y="2070616"/>
            <a:ext cx="2012156" cy="196096"/>
          </a:xfrm>
          <a:prstGeom prst="rect">
            <a:avLst/>
          </a:prstGeom>
          <a:noFill/>
          <a:ln/>
        </p:spPr>
        <p:txBody>
          <a:bodyPr wrap="none" lIns="0" tIns="0" rIns="0" bIns="0" rtlCol="0" anchor="t"/>
          <a:lstStyle/>
          <a:p>
            <a:pPr algn="l"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Tech-First, Identity-Later</a:t>
            </a:r>
            <a:endParaRPr lang="en-US" sz="1200" dirty="0"/>
          </a:p>
        </p:txBody>
      </p:sp>
      <p:sp>
        <p:nvSpPr>
          <p:cNvPr id="6" name="Text 3"/>
          <p:cNvSpPr/>
          <p:nvPr/>
        </p:nvSpPr>
        <p:spPr>
          <a:xfrm>
            <a:off x="596146" y="2338149"/>
            <a:ext cx="4320421" cy="572572"/>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Pitfall:</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Organizations rush to deploy ZTNA or microsegmentation before establishing identity hygiene, resulting in weak authentication policies and ungoverned access.</a:t>
            </a:r>
            <a:endParaRPr lang="en-US" sz="900" dirty="0"/>
          </a:p>
        </p:txBody>
      </p:sp>
      <p:sp>
        <p:nvSpPr>
          <p:cNvPr id="7" name="Text 4"/>
          <p:cNvSpPr/>
          <p:nvPr/>
        </p:nvSpPr>
        <p:spPr>
          <a:xfrm>
            <a:off x="596146" y="2982158"/>
            <a:ext cx="4320421" cy="572572"/>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Fix:</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Start with IdP foundation—clean up groups, attributes, and lifecycle processes. Deploy SSO and strong MFA first. Identity is the new perimeter.</a:t>
            </a:r>
            <a:endParaRPr lang="en-US" sz="900" dirty="0"/>
          </a:p>
        </p:txBody>
      </p:sp>
      <p:pic>
        <p:nvPicPr>
          <p:cNvPr id="8" name="Image 1" descr="preencoded.png">    </p:cNvPr>
          <p:cNvPicPr>
            <a:picLocks noChangeAspect="1"/>
          </p:cNvPicPr>
          <p:nvPr/>
        </p:nvPicPr>
        <p:blipFill>
          <a:blip r:embed="rId2"/>
          <a:stretch>
            <a:fillRect/>
          </a:stretch>
        </p:blipFill>
        <p:spPr>
          <a:xfrm>
            <a:off x="5035748" y="1474470"/>
            <a:ext cx="4558784" cy="476964"/>
          </a:xfrm>
          <a:prstGeom prst="rect">
            <a:avLst/>
          </a:prstGeom>
        </p:spPr>
      </p:pic>
      <p:sp>
        <p:nvSpPr>
          <p:cNvPr id="9" name="Text 5"/>
          <p:cNvSpPr/>
          <p:nvPr/>
        </p:nvSpPr>
        <p:spPr>
          <a:xfrm>
            <a:off x="5154930" y="2070616"/>
            <a:ext cx="1971318" cy="196096"/>
          </a:xfrm>
          <a:prstGeom prst="rect">
            <a:avLst/>
          </a:prstGeom>
          <a:noFill/>
          <a:ln/>
        </p:spPr>
        <p:txBody>
          <a:bodyPr wrap="none" lIns="0" tIns="0" rIns="0" bIns="0" rtlCol="0" anchor="t"/>
          <a:lstStyle/>
          <a:p>
            <a:pPr algn="l"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Lifting VPN into ZTNA 1:1</a:t>
            </a:r>
            <a:endParaRPr lang="en-US" sz="1200" dirty="0"/>
          </a:p>
        </p:txBody>
      </p:sp>
      <p:sp>
        <p:nvSpPr>
          <p:cNvPr id="10" name="Text 6"/>
          <p:cNvSpPr/>
          <p:nvPr/>
        </p:nvSpPr>
        <p:spPr>
          <a:xfrm>
            <a:off x="5154930" y="2338149"/>
            <a:ext cx="4320421" cy="572572"/>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Pitfall:</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Mapping VPN subnet access directly to ZTNA creates overly broad permissions and misses the opportunity to model access by application and user task.</a:t>
            </a:r>
            <a:endParaRPr lang="en-US" sz="900" dirty="0"/>
          </a:p>
        </p:txBody>
      </p:sp>
      <p:sp>
        <p:nvSpPr>
          <p:cNvPr id="11" name="Text 7"/>
          <p:cNvSpPr/>
          <p:nvPr/>
        </p:nvSpPr>
        <p:spPr>
          <a:xfrm>
            <a:off x="5154930" y="2982158"/>
            <a:ext cx="4320421" cy="572572"/>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Fix:</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Design app-by-app access based on job function and least privilege. Eliminate network-centric thinking—users get access to apps, not subnets or VLANs.</a:t>
            </a:r>
            <a:endParaRPr lang="en-US" sz="900" dirty="0"/>
          </a:p>
        </p:txBody>
      </p:sp>
      <p:pic>
        <p:nvPicPr>
          <p:cNvPr id="12" name="Image 2" descr="preencoded.png">    </p:cNvPr>
          <p:cNvPicPr>
            <a:picLocks noChangeAspect="1"/>
          </p:cNvPicPr>
          <p:nvPr/>
        </p:nvPicPr>
        <p:blipFill>
          <a:blip r:embed="rId3"/>
          <a:stretch>
            <a:fillRect/>
          </a:stretch>
        </p:blipFill>
        <p:spPr>
          <a:xfrm>
            <a:off x="9594533" y="1474470"/>
            <a:ext cx="4558903" cy="476964"/>
          </a:xfrm>
          <a:prstGeom prst="rect">
            <a:avLst/>
          </a:prstGeom>
        </p:spPr>
      </p:pic>
      <p:sp>
        <p:nvSpPr>
          <p:cNvPr id="13" name="Text 8"/>
          <p:cNvSpPr/>
          <p:nvPr/>
        </p:nvSpPr>
        <p:spPr>
          <a:xfrm>
            <a:off x="9713714" y="2070616"/>
            <a:ext cx="2252067" cy="196096"/>
          </a:xfrm>
          <a:prstGeom prst="rect">
            <a:avLst/>
          </a:prstGeom>
          <a:noFill/>
          <a:ln/>
        </p:spPr>
        <p:txBody>
          <a:bodyPr wrap="none" lIns="0" tIns="0" rIns="0" bIns="0" rtlCol="0" anchor="t"/>
          <a:lstStyle/>
          <a:p>
            <a:pPr algn="l" indent="0" marL="0">
              <a:lnSpc>
                <a:spcPts val="1500"/>
              </a:lnSpc>
              <a:buNone/>
            </a:pPr>
            <a:r>
              <a:rPr lang="en-US" sz="1200" dirty="0">
                <a:solidFill>
                  <a:srgbClr val="3B3535"/>
                </a:solidFill>
                <a:latin typeface="Sora Semi Bold" pitchFamily="34" charset="0"/>
                <a:ea typeface="Sora Semi Bold" pitchFamily="34" charset="-122"/>
                <a:cs typeface="Sora Semi Bold" pitchFamily="34" charset="-120"/>
              </a:rPr>
              <a:t>Overlooking Device Posture</a:t>
            </a:r>
            <a:endParaRPr lang="en-US" sz="1200" dirty="0"/>
          </a:p>
        </p:txBody>
      </p:sp>
      <p:sp>
        <p:nvSpPr>
          <p:cNvPr id="14" name="Text 9"/>
          <p:cNvSpPr/>
          <p:nvPr/>
        </p:nvSpPr>
        <p:spPr>
          <a:xfrm>
            <a:off x="9713714" y="2338149"/>
            <a:ext cx="4320540" cy="381714"/>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Pitfall:</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Focusing solely on identity while allowing unmanaged, compromised, or outdated devices creates a backdoor for attackers.</a:t>
            </a:r>
            <a:endParaRPr lang="en-US" sz="900" dirty="0"/>
          </a:p>
        </p:txBody>
      </p:sp>
      <p:sp>
        <p:nvSpPr>
          <p:cNvPr id="15" name="Text 10"/>
          <p:cNvSpPr/>
          <p:nvPr/>
        </p:nvSpPr>
        <p:spPr>
          <a:xfrm>
            <a:off x="9713714" y="2791301"/>
            <a:ext cx="4320540" cy="572572"/>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Fix:</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Gate all access on UEM/MDM compliance and EDR health checks. Provide users a clear remediation path when blocked—don't just deny without guidance.</a:t>
            </a:r>
            <a:endParaRPr lang="en-US" sz="900" dirty="0"/>
          </a:p>
        </p:txBody>
      </p:sp>
      <p:sp>
        <p:nvSpPr>
          <p:cNvPr id="16" name="Text 11"/>
          <p:cNvSpPr/>
          <p:nvPr/>
        </p:nvSpPr>
        <p:spPr>
          <a:xfrm>
            <a:off x="476964" y="3927157"/>
            <a:ext cx="2365058" cy="196096"/>
          </a:xfrm>
          <a:prstGeom prst="rect">
            <a:avLst/>
          </a:prstGeom>
          <a:noFill/>
          <a:ln/>
        </p:spPr>
        <p:txBody>
          <a:bodyPr wrap="none" lIns="0" tIns="0" rIns="0" bIns="0" rtlCol="0" anchor="t"/>
          <a:lstStyle/>
          <a:p>
            <a:pPr algn="l" indent="0" marL="0">
              <a:lnSpc>
                <a:spcPts val="1500"/>
              </a:lnSpc>
              <a:buNone/>
            </a:pPr>
            <a:r>
              <a:rPr lang="en-US" sz="1200" dirty="0">
                <a:solidFill>
                  <a:srgbClr val="1F1E1E"/>
                </a:solidFill>
                <a:latin typeface="Sora Semi Bold" pitchFamily="34" charset="0"/>
                <a:ea typeface="Sora Semi Bold" pitchFamily="34" charset="-122"/>
                <a:cs typeface="Sora Semi Bold" pitchFamily="34" charset="-120"/>
              </a:rPr>
              <a:t>Ignoring Legacy Applications</a:t>
            </a:r>
            <a:endParaRPr lang="en-US" sz="1200" dirty="0"/>
          </a:p>
        </p:txBody>
      </p:sp>
      <p:sp>
        <p:nvSpPr>
          <p:cNvPr id="17" name="Text 12"/>
          <p:cNvSpPr/>
          <p:nvPr/>
        </p:nvSpPr>
        <p:spPr>
          <a:xfrm>
            <a:off x="476964" y="4242435"/>
            <a:ext cx="6692860" cy="381714"/>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Pitfall:</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Modern Zero Trust tools don't support legacy apps that rely on headers, Kerberos, or hard-coded IPs, leaving them unprotected or inaccessible.</a:t>
            </a:r>
            <a:endParaRPr lang="en-US" sz="900" dirty="0"/>
          </a:p>
        </p:txBody>
      </p:sp>
      <p:sp>
        <p:nvSpPr>
          <p:cNvPr id="18" name="Text 13"/>
          <p:cNvSpPr/>
          <p:nvPr/>
        </p:nvSpPr>
        <p:spPr>
          <a:xfrm>
            <a:off x="476964" y="4731425"/>
            <a:ext cx="6692860" cy="381714"/>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Fix:</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Front legacy apps with ZTNA + header-based authentication or reverse proxies. Document modernization roadmap with sunset dates. Use compensating controls until refactored.</a:t>
            </a:r>
            <a:endParaRPr lang="en-US" sz="900" dirty="0"/>
          </a:p>
        </p:txBody>
      </p:sp>
      <p:sp>
        <p:nvSpPr>
          <p:cNvPr id="19" name="Shape 14"/>
          <p:cNvSpPr/>
          <p:nvPr/>
        </p:nvSpPr>
        <p:spPr>
          <a:xfrm>
            <a:off x="476964" y="5306784"/>
            <a:ext cx="6692860" cy="22503"/>
          </a:xfrm>
          <a:prstGeom prst="rect">
            <a:avLst/>
          </a:prstGeom>
          <a:solidFill>
            <a:srgbClr val="3B3535">
              <a:alpha val="50000"/>
            </a:srgbClr>
          </a:solidFill>
          <a:ln/>
        </p:spPr>
      </p:sp>
      <p:sp>
        <p:nvSpPr>
          <p:cNvPr id="20" name="Text 15"/>
          <p:cNvSpPr/>
          <p:nvPr/>
        </p:nvSpPr>
        <p:spPr>
          <a:xfrm>
            <a:off x="476964" y="5463302"/>
            <a:ext cx="2863334" cy="196096"/>
          </a:xfrm>
          <a:prstGeom prst="rect">
            <a:avLst/>
          </a:prstGeom>
          <a:noFill/>
          <a:ln/>
        </p:spPr>
        <p:txBody>
          <a:bodyPr wrap="none" lIns="0" tIns="0" rIns="0" bIns="0" rtlCol="0" anchor="t"/>
          <a:lstStyle/>
          <a:p>
            <a:pPr algn="l" indent="0" marL="0">
              <a:lnSpc>
                <a:spcPts val="1500"/>
              </a:lnSpc>
              <a:buNone/>
            </a:pPr>
            <a:r>
              <a:rPr lang="en-US" sz="1200" dirty="0">
                <a:solidFill>
                  <a:srgbClr val="1F1E1E"/>
                </a:solidFill>
                <a:latin typeface="Sora Semi Bold" pitchFamily="34" charset="0"/>
                <a:ea typeface="Sora Semi Bold" pitchFamily="34" charset="-122"/>
                <a:cs typeface="Sora Semi Bold" pitchFamily="34" charset="-120"/>
              </a:rPr>
              <a:t>Static Exceptions That Never Expire</a:t>
            </a:r>
            <a:endParaRPr lang="en-US" sz="1200" dirty="0"/>
          </a:p>
        </p:txBody>
      </p:sp>
      <p:sp>
        <p:nvSpPr>
          <p:cNvPr id="21" name="Text 16"/>
          <p:cNvSpPr/>
          <p:nvPr/>
        </p:nvSpPr>
        <p:spPr>
          <a:xfrm>
            <a:off x="476964" y="5778579"/>
            <a:ext cx="6692860" cy="381714"/>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Pitfall:</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Policy exceptions granted for "temporary" needs become permanent, accumulating over time into unmanaged risk and compliance violations.</a:t>
            </a:r>
            <a:endParaRPr lang="en-US" sz="900" dirty="0"/>
          </a:p>
        </p:txBody>
      </p:sp>
      <p:sp>
        <p:nvSpPr>
          <p:cNvPr id="22" name="Text 17"/>
          <p:cNvSpPr/>
          <p:nvPr/>
        </p:nvSpPr>
        <p:spPr>
          <a:xfrm>
            <a:off x="476964" y="6267569"/>
            <a:ext cx="6692860" cy="381714"/>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Fix:</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All exceptions must be time-bound with named owner and review cadence (30/60/90 days). Auto-expire after max duration. Require re-justification with approvals.</a:t>
            </a:r>
            <a:endParaRPr lang="en-US" sz="900" dirty="0"/>
          </a:p>
        </p:txBody>
      </p:sp>
      <p:sp>
        <p:nvSpPr>
          <p:cNvPr id="23" name="Text 18"/>
          <p:cNvSpPr/>
          <p:nvPr/>
        </p:nvSpPr>
        <p:spPr>
          <a:xfrm>
            <a:off x="7468195" y="3927157"/>
            <a:ext cx="1798320" cy="196096"/>
          </a:xfrm>
          <a:prstGeom prst="rect">
            <a:avLst/>
          </a:prstGeom>
          <a:noFill/>
          <a:ln/>
        </p:spPr>
        <p:txBody>
          <a:bodyPr wrap="none" lIns="0" tIns="0" rIns="0" bIns="0" rtlCol="0" anchor="t"/>
          <a:lstStyle/>
          <a:p>
            <a:pPr algn="l" indent="0" marL="0">
              <a:lnSpc>
                <a:spcPts val="1500"/>
              </a:lnSpc>
              <a:buNone/>
            </a:pPr>
            <a:r>
              <a:rPr lang="en-US" sz="1200" dirty="0">
                <a:solidFill>
                  <a:srgbClr val="1F1E1E"/>
                </a:solidFill>
                <a:latin typeface="Sora Semi Bold" pitchFamily="34" charset="0"/>
                <a:ea typeface="Sora Semi Bold" pitchFamily="34" charset="-122"/>
                <a:cs typeface="Sora Semi Bold" pitchFamily="34" charset="-120"/>
              </a:rPr>
              <a:t>No Data Classification</a:t>
            </a:r>
            <a:endParaRPr lang="en-US" sz="1200" dirty="0"/>
          </a:p>
        </p:txBody>
      </p:sp>
      <p:sp>
        <p:nvSpPr>
          <p:cNvPr id="24" name="Text 19"/>
          <p:cNvSpPr/>
          <p:nvPr/>
        </p:nvSpPr>
        <p:spPr>
          <a:xfrm>
            <a:off x="7468195" y="4242435"/>
            <a:ext cx="6692860" cy="381714"/>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Pitfall:</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Without knowing what data is sensitive, you can't apply appropriate protection—DLP becomes noisy, encryption is inconsistent, and data governance fails.</a:t>
            </a:r>
            <a:endParaRPr lang="en-US" sz="900" dirty="0"/>
          </a:p>
        </p:txBody>
      </p:sp>
      <p:sp>
        <p:nvSpPr>
          <p:cNvPr id="25" name="Text 20"/>
          <p:cNvSpPr/>
          <p:nvPr/>
        </p:nvSpPr>
        <p:spPr>
          <a:xfrm>
            <a:off x="7468195" y="4731425"/>
            <a:ext cx="6692860" cy="381714"/>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Fix:</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Start with minimal 3-tier labels (Public, Internal, Restricted). Automate labeling in CI/CD pipelines and enable SaaS auto-classification. Governance follows visibility.</a:t>
            </a:r>
            <a:endParaRPr lang="en-US" sz="900" dirty="0"/>
          </a:p>
        </p:txBody>
      </p:sp>
      <p:sp>
        <p:nvSpPr>
          <p:cNvPr id="26" name="Shape 21"/>
          <p:cNvSpPr/>
          <p:nvPr/>
        </p:nvSpPr>
        <p:spPr>
          <a:xfrm>
            <a:off x="7468195" y="5306784"/>
            <a:ext cx="6692860" cy="22503"/>
          </a:xfrm>
          <a:prstGeom prst="rect">
            <a:avLst/>
          </a:prstGeom>
          <a:solidFill>
            <a:srgbClr val="3B3535">
              <a:alpha val="50000"/>
            </a:srgbClr>
          </a:solidFill>
          <a:ln/>
        </p:spPr>
      </p:sp>
      <p:sp>
        <p:nvSpPr>
          <p:cNvPr id="27" name="Text 22"/>
          <p:cNvSpPr/>
          <p:nvPr/>
        </p:nvSpPr>
        <p:spPr>
          <a:xfrm>
            <a:off x="7468195" y="5463302"/>
            <a:ext cx="2246948" cy="196096"/>
          </a:xfrm>
          <a:prstGeom prst="rect">
            <a:avLst/>
          </a:prstGeom>
          <a:noFill/>
          <a:ln/>
        </p:spPr>
        <p:txBody>
          <a:bodyPr wrap="none" lIns="0" tIns="0" rIns="0" bIns="0" rtlCol="0" anchor="t"/>
          <a:lstStyle/>
          <a:p>
            <a:pPr algn="l" indent="0" marL="0">
              <a:lnSpc>
                <a:spcPts val="1500"/>
              </a:lnSpc>
              <a:buNone/>
            </a:pPr>
            <a:r>
              <a:rPr lang="en-US" sz="1200" dirty="0">
                <a:solidFill>
                  <a:srgbClr val="1F1E1E"/>
                </a:solidFill>
                <a:latin typeface="Sora Semi Bold" pitchFamily="34" charset="0"/>
                <a:ea typeface="Sora Semi Bold" pitchFamily="34" charset="-122"/>
                <a:cs typeface="Sora Semi Bold" pitchFamily="34" charset="-120"/>
              </a:rPr>
              <a:t>Under-Measured Outcomes</a:t>
            </a:r>
            <a:endParaRPr lang="en-US" sz="1200" dirty="0"/>
          </a:p>
        </p:txBody>
      </p:sp>
      <p:sp>
        <p:nvSpPr>
          <p:cNvPr id="28" name="Text 23"/>
          <p:cNvSpPr/>
          <p:nvPr/>
        </p:nvSpPr>
        <p:spPr>
          <a:xfrm>
            <a:off x="7468195" y="5778579"/>
            <a:ext cx="6692860" cy="381714"/>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Pitfall:</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Teams deploy technology without defining success metrics, making it impossible to demonstrate ROI, optimize policies, or justify continued investment.</a:t>
            </a:r>
            <a:endParaRPr lang="en-US" sz="900" dirty="0"/>
          </a:p>
        </p:txBody>
      </p:sp>
      <p:sp>
        <p:nvSpPr>
          <p:cNvPr id="29" name="Text 24"/>
          <p:cNvSpPr/>
          <p:nvPr/>
        </p:nvSpPr>
        <p:spPr>
          <a:xfrm>
            <a:off x="7468195" y="6267569"/>
            <a:ext cx="6692860" cy="381714"/>
          </a:xfrm>
          <a:prstGeom prst="rect">
            <a:avLst/>
          </a:prstGeom>
          <a:noFill/>
          <a:ln/>
        </p:spPr>
        <p:txBody>
          <a:bodyPr wrap="square" lIns="0" tIns="0" rIns="0" bIns="0" rtlCol="0" anchor="t"/>
          <a:lstStyle/>
          <a:p>
            <a:pPr algn="l" indent="0" marL="0">
              <a:lnSpc>
                <a:spcPts val="1500"/>
              </a:lnSpc>
              <a:buNone/>
            </a:pPr>
            <a:r>
              <a:rPr lang="en-US" sz="900" b="1" dirty="0">
                <a:solidFill>
                  <a:srgbClr val="3B3535"/>
                </a:solidFill>
                <a:latin typeface="Sora Light" pitchFamily="34" charset="0"/>
                <a:ea typeface="Sora Light" pitchFamily="34" charset="-122"/>
                <a:cs typeface="Sora Light" pitchFamily="34" charset="-120"/>
              </a:rPr>
              <a:t>Fix:</a:t>
            </a:r>
            <a:pPr algn="l" indent="0" marL="0">
              <a:lnSpc>
                <a:spcPts val="1500"/>
              </a:lnSpc>
              <a:buNone/>
            </a:pPr>
            <a:r>
              <a:rPr lang="en-US" sz="900" dirty="0">
                <a:solidFill>
                  <a:srgbClr val="3B3535"/>
                </a:solidFill>
                <a:latin typeface="Sora Light" pitchFamily="34" charset="0"/>
                <a:ea typeface="Sora Light" pitchFamily="34" charset="-122"/>
                <a:cs typeface="Sora Light" pitchFamily="34" charset="-120"/>
              </a:rPr>
              <a:t> Define KPIs and SLOs upfront. Instrument all policy enforcement points. Review dashboards weekly. Celebrate wins and course-correct based on data, not intuition.</a:t>
            </a:r>
            <a:endParaRPr lang="en-US" sz="900" dirty="0"/>
          </a:p>
        </p:txBody>
      </p:sp>
      <p:sp>
        <p:nvSpPr>
          <p:cNvPr id="30" name="Shape 25"/>
          <p:cNvSpPr/>
          <p:nvPr/>
        </p:nvSpPr>
        <p:spPr>
          <a:xfrm>
            <a:off x="476964" y="6890623"/>
            <a:ext cx="13676471" cy="1012746"/>
          </a:xfrm>
          <a:prstGeom prst="roundRect">
            <a:avLst>
              <a:gd name="adj" fmla="val 4946"/>
            </a:avLst>
          </a:prstGeom>
          <a:solidFill>
            <a:srgbClr val="F7BBC1"/>
          </a:solidFill>
          <a:ln/>
        </p:spPr>
      </p:sp>
      <p:pic>
        <p:nvPicPr>
          <p:cNvPr id="31" name="Image 3" descr="preencoded.png">    </p:cNvPr>
          <p:cNvPicPr>
            <a:picLocks noChangeAspect="1"/>
          </p:cNvPicPr>
          <p:nvPr/>
        </p:nvPicPr>
        <p:blipFill>
          <a:blip r:embed="rId4"/>
          <a:stretch>
            <a:fillRect/>
          </a:stretch>
        </p:blipFill>
        <p:spPr>
          <a:xfrm>
            <a:off x="596146" y="7047071"/>
            <a:ext cx="196096" cy="156805"/>
          </a:xfrm>
          <a:prstGeom prst="rect">
            <a:avLst/>
          </a:prstGeom>
        </p:spPr>
      </p:pic>
      <p:sp>
        <p:nvSpPr>
          <p:cNvPr id="32" name="Text 26"/>
          <p:cNvSpPr/>
          <p:nvPr/>
        </p:nvSpPr>
        <p:spPr>
          <a:xfrm>
            <a:off x="911423" y="7039570"/>
            <a:ext cx="2519243" cy="196096"/>
          </a:xfrm>
          <a:prstGeom prst="rect">
            <a:avLst/>
          </a:prstGeom>
          <a:noFill/>
          <a:ln/>
        </p:spPr>
        <p:txBody>
          <a:bodyPr wrap="none" lIns="0" tIns="0" rIns="0" bIns="0" rtlCol="0" anchor="t"/>
          <a:lstStyle/>
          <a:p>
            <a:pPr algn="l" indent="0" marL="0">
              <a:lnSpc>
                <a:spcPts val="1500"/>
              </a:lnSpc>
              <a:buNone/>
            </a:pPr>
            <a:r>
              <a:rPr lang="en-US" sz="1200" dirty="0">
                <a:solidFill>
                  <a:srgbClr val="000000"/>
                </a:solidFill>
                <a:latin typeface="Sora Semi Bold" pitchFamily="34" charset="0"/>
                <a:ea typeface="Sora Semi Bold" pitchFamily="34" charset="-122"/>
                <a:cs typeface="Sora Semi Bold" pitchFamily="34" charset="-120"/>
              </a:rPr>
              <a:t>Change Management is Critical</a:t>
            </a:r>
            <a:endParaRPr lang="en-US" sz="1200" dirty="0"/>
          </a:p>
        </p:txBody>
      </p:sp>
      <p:sp>
        <p:nvSpPr>
          <p:cNvPr id="33" name="Text 27"/>
          <p:cNvSpPr/>
          <p:nvPr/>
        </p:nvSpPr>
        <p:spPr>
          <a:xfrm>
            <a:off x="911423" y="7354848"/>
            <a:ext cx="13122831" cy="381714"/>
          </a:xfrm>
          <a:prstGeom prst="rect">
            <a:avLst/>
          </a:prstGeom>
          <a:noFill/>
          <a:ln/>
        </p:spPr>
        <p:txBody>
          <a:bodyPr wrap="square" lIns="0" tIns="0" rIns="0" bIns="0" rtlCol="0" anchor="t"/>
          <a:lstStyle/>
          <a:p>
            <a:pPr algn="l" indent="0" marL="0">
              <a:lnSpc>
                <a:spcPts val="1500"/>
              </a:lnSpc>
              <a:buNone/>
            </a:pPr>
            <a:r>
              <a:rPr lang="en-US" sz="900" dirty="0">
                <a:solidFill>
                  <a:srgbClr val="000000"/>
                </a:solidFill>
                <a:latin typeface="Sora Light" pitchFamily="34" charset="0"/>
                <a:ea typeface="Sora Light" pitchFamily="34" charset="-122"/>
                <a:cs typeface="Sora Light" pitchFamily="34" charset="-120"/>
              </a:rPr>
              <a:t>Poor change communications consistently derail Zero Trust rollouts. Users perceive friction without understanding benefits, helpdesk gets overwhelmed, and executives lose confidence. Fix: Launch with UX-first pilots, provide in-product prompts explaining "why," and equip helpdesk with comprehensive runbooks and training before go-live.</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2025-11-10T19:36:37Z</dcterms:created>
  <dcterms:modified xsi:type="dcterms:W3CDTF">2025-11-10T19:36:37Z</dcterms:modified>
</cp:coreProperties>
</file>